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9"/>
  </p:notesMasterIdLst>
  <p:handoutMasterIdLst>
    <p:handoutMasterId r:id="rId60"/>
  </p:handoutMasterIdLst>
  <p:sldIdLst>
    <p:sldId id="256" r:id="rId2"/>
    <p:sldId id="374" r:id="rId3"/>
    <p:sldId id="375" r:id="rId4"/>
    <p:sldId id="369" r:id="rId5"/>
    <p:sldId id="371" r:id="rId6"/>
    <p:sldId id="305" r:id="rId7"/>
    <p:sldId id="306" r:id="rId8"/>
    <p:sldId id="311" r:id="rId9"/>
    <p:sldId id="308" r:id="rId10"/>
    <p:sldId id="309" r:id="rId11"/>
    <p:sldId id="310" r:id="rId12"/>
    <p:sldId id="319" r:id="rId13"/>
    <p:sldId id="312" r:id="rId14"/>
    <p:sldId id="313" r:id="rId15"/>
    <p:sldId id="314" r:id="rId16"/>
    <p:sldId id="320" r:id="rId17"/>
    <p:sldId id="321" r:id="rId18"/>
    <p:sldId id="322" r:id="rId19"/>
    <p:sldId id="323" r:id="rId20"/>
    <p:sldId id="324" r:id="rId21"/>
    <p:sldId id="325" r:id="rId22"/>
    <p:sldId id="326" r:id="rId23"/>
    <p:sldId id="327" r:id="rId24"/>
    <p:sldId id="328" r:id="rId25"/>
    <p:sldId id="329" r:id="rId26"/>
    <p:sldId id="330" r:id="rId27"/>
    <p:sldId id="332" r:id="rId28"/>
    <p:sldId id="333" r:id="rId29"/>
    <p:sldId id="315" r:id="rId30"/>
    <p:sldId id="367" r:id="rId31"/>
    <p:sldId id="316" r:id="rId32"/>
    <p:sldId id="364" r:id="rId33"/>
    <p:sldId id="365" r:id="rId34"/>
    <p:sldId id="366" r:id="rId35"/>
    <p:sldId id="317" r:id="rId36"/>
    <p:sldId id="372" r:id="rId37"/>
    <p:sldId id="342" r:id="rId38"/>
    <p:sldId id="373" r:id="rId39"/>
    <p:sldId id="368" r:id="rId40"/>
    <p:sldId id="339" r:id="rId41"/>
    <p:sldId id="340" r:id="rId42"/>
    <p:sldId id="343" r:id="rId43"/>
    <p:sldId id="341" r:id="rId44"/>
    <p:sldId id="318" r:id="rId45"/>
    <p:sldId id="334" r:id="rId46"/>
    <p:sldId id="335" r:id="rId47"/>
    <p:sldId id="336" r:id="rId48"/>
    <p:sldId id="344" r:id="rId49"/>
    <p:sldId id="337" r:id="rId50"/>
    <p:sldId id="346" r:id="rId51"/>
    <p:sldId id="349" r:id="rId52"/>
    <p:sldId id="353" r:id="rId53"/>
    <p:sldId id="338" r:id="rId54"/>
    <p:sldId id="350" r:id="rId55"/>
    <p:sldId id="351" r:id="rId56"/>
    <p:sldId id="348" r:id="rId57"/>
    <p:sldId id="296" r:id="rId58"/>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8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666C5B9-6E4F-42BA-9F0C-216FEC179D75}" type="datetimeFigureOut">
              <a:rPr lang="en-GB" smtClean="0"/>
              <a:t>19/09/2022</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1B99711-7106-4780-B00F-36E1D17C6F60}" type="slidenum">
              <a:rPr lang="en-GB" smtClean="0"/>
              <a:t>‹#›</a:t>
            </a:fld>
            <a:endParaRPr lang="en-GB"/>
          </a:p>
        </p:txBody>
      </p:sp>
    </p:spTree>
    <p:extLst>
      <p:ext uri="{BB962C8B-B14F-4D97-AF65-F5344CB8AC3E}">
        <p14:creationId xmlns:p14="http://schemas.microsoft.com/office/powerpoint/2010/main" val="4237255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FCFABC2-AA68-4325-B3AD-952215F5ACC7}" type="datetimeFigureOut">
              <a:rPr lang="en-GB" smtClean="0"/>
              <a:t>19/09/2022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44BC153-3B45-4120-B7E0-84EFDF5EACB8}" type="slidenum">
              <a:rPr lang="en-GB" smtClean="0"/>
              <a:t>‹#›</a:t>
            </a:fld>
            <a:endParaRPr lang="en-GB"/>
          </a:p>
        </p:txBody>
      </p:sp>
    </p:spTree>
    <p:extLst>
      <p:ext uri="{BB962C8B-B14F-4D97-AF65-F5344CB8AC3E}">
        <p14:creationId xmlns:p14="http://schemas.microsoft.com/office/powerpoint/2010/main" val="186916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8C8E646-744A-4A67-869F-2801AD3261EA}" type="slidenum">
              <a:rPr lang="en-US" altLang="en-US" smtClean="0"/>
              <a:pPr eaLnBrk="1" hangingPunct="1">
                <a:spcBef>
                  <a:spcPct val="0"/>
                </a:spcBef>
              </a:pPr>
              <a:t>48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43731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24833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118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01120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9293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67246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41564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6718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3804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19/09/2022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959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BB7FE7-496A-489B-B269-A0FC748835AE}" type="datetimeFigureOut">
              <a:rPr lang="en-GB" smtClean="0"/>
              <a:t>19/09/2022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87358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BB7FE7-496A-489B-B269-A0FC748835AE}" type="datetimeFigureOut">
              <a:rPr lang="en-GB" smtClean="0"/>
              <a:t>19/09/2022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56434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BB7FE7-496A-489B-B269-A0FC748835AE}" type="datetimeFigureOut">
              <a:rPr lang="en-GB" smtClean="0"/>
              <a:t>19/09/2022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30686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7FE7-496A-489B-B269-A0FC748835AE}" type="datetimeFigureOut">
              <a:rPr lang="en-GB" smtClean="0"/>
              <a:t>19/09/2022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818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19/09/2022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22587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19/09/2022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0195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B7FE7-496A-489B-B269-A0FC748835AE}" type="datetimeFigureOut">
              <a:rPr lang="en-GB" smtClean="0"/>
              <a:t>19/09/2022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2BDC46-6F47-4AB5-98F3-E57E0E1A91C5}" type="slidenum">
              <a:rPr lang="en-GB" smtClean="0"/>
              <a:t>‹#›</a:t>
            </a:fld>
            <a:endParaRPr lang="en-GB"/>
          </a:p>
        </p:txBody>
      </p:sp>
    </p:spTree>
    <p:extLst>
      <p:ext uri="{BB962C8B-B14F-4D97-AF65-F5344CB8AC3E}">
        <p14:creationId xmlns:p14="http://schemas.microsoft.com/office/powerpoint/2010/main" val="6993922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google.com/york.ac.uk/john-hey/hom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4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4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2996951"/>
            <a:ext cx="6629400" cy="1449283"/>
          </a:xfrm>
        </p:spPr>
        <p:txBody>
          <a:bodyPr/>
          <a:lstStyle/>
          <a:p>
            <a:pPr algn="ctr"/>
            <a:r>
              <a:rPr lang="en-GB" sz="3200" dirty="0" smtClean="0"/>
              <a:t>An Introduction to Experimental Economics</a:t>
            </a:r>
            <a:endParaRPr lang="en-GB" sz="3200" dirty="0"/>
          </a:p>
        </p:txBody>
      </p:sp>
      <p:sp>
        <p:nvSpPr>
          <p:cNvPr id="3" name="Subtitle 2"/>
          <p:cNvSpPr>
            <a:spLocks noGrp="1"/>
          </p:cNvSpPr>
          <p:nvPr>
            <p:ph type="subTitle" idx="1"/>
          </p:nvPr>
        </p:nvSpPr>
        <p:spPr>
          <a:xfrm>
            <a:off x="1006045" y="4063804"/>
            <a:ext cx="5826719" cy="1096899"/>
          </a:xfrm>
        </p:spPr>
        <p:txBody>
          <a:bodyPr>
            <a:normAutofit lnSpcReduction="10000"/>
          </a:bodyPr>
          <a:lstStyle/>
          <a:p>
            <a:endParaRPr lang="en-GB" dirty="0"/>
          </a:p>
          <a:p>
            <a:pPr algn="ctr"/>
            <a:endParaRPr lang="en-GB" dirty="0" smtClean="0"/>
          </a:p>
          <a:p>
            <a:pPr algn="ctr"/>
            <a:r>
              <a:rPr lang="en-GB" dirty="0" smtClean="0"/>
              <a:t>John </a:t>
            </a:r>
            <a:r>
              <a:rPr lang="en-GB" dirty="0"/>
              <a:t>Hey</a:t>
            </a:r>
          </a:p>
          <a:p>
            <a:endParaRPr lang="en-GB" dirty="0"/>
          </a:p>
        </p:txBody>
      </p:sp>
      <p:sp>
        <p:nvSpPr>
          <p:cNvPr id="4" name="TextBox 3"/>
          <p:cNvSpPr txBox="1"/>
          <p:nvPr/>
        </p:nvSpPr>
        <p:spPr>
          <a:xfrm>
            <a:off x="395536" y="5875174"/>
            <a:ext cx="8436827" cy="369332"/>
          </a:xfrm>
          <a:prstGeom prst="rect">
            <a:avLst/>
          </a:prstGeom>
          <a:noFill/>
        </p:spPr>
        <p:txBody>
          <a:bodyPr wrap="square" rtlCol="0">
            <a:spAutoFit/>
          </a:bodyPr>
          <a:lstStyle/>
          <a:p>
            <a:pPr algn="ctr"/>
            <a:r>
              <a:rPr lang="en-GB" dirty="0" smtClean="0"/>
              <a:t>Presentation at FLAME University, September 2022</a:t>
            </a:r>
            <a:endParaRPr lang="en-GB"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0589" t="-6350" r="21534" b="-1"/>
          <a:stretch/>
        </p:blipFill>
        <p:spPr>
          <a:xfrm>
            <a:off x="7740352" y="3551062"/>
            <a:ext cx="864096" cy="1270229"/>
          </a:xfrm>
          <a:prstGeom prst="rect">
            <a:avLst/>
          </a:prstGeom>
        </p:spPr>
      </p:pic>
    </p:spTree>
    <p:extLst>
      <p:ext uri="{BB962C8B-B14F-4D97-AF65-F5344CB8AC3E}">
        <p14:creationId xmlns:p14="http://schemas.microsoft.com/office/powerpoint/2010/main" val="1980547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Economics</a:t>
            </a:r>
            <a:endParaRPr lang="en-GB" dirty="0"/>
          </a:p>
        </p:txBody>
      </p:sp>
      <p:sp>
        <p:nvSpPr>
          <p:cNvPr id="3" name="Content Placeholder 2"/>
          <p:cNvSpPr>
            <a:spLocks noGrp="1"/>
          </p:cNvSpPr>
          <p:nvPr>
            <p:ph idx="1"/>
          </p:nvPr>
        </p:nvSpPr>
        <p:spPr/>
        <p:txBody>
          <a:bodyPr>
            <a:normAutofit/>
          </a:bodyPr>
          <a:lstStyle/>
          <a:p>
            <a:r>
              <a:rPr lang="en-GB" dirty="0" smtClean="0"/>
              <a:t>Economics is </a:t>
            </a:r>
            <a:r>
              <a:rPr lang="en-GB" i="1" dirty="0" smtClean="0"/>
              <a:t>theory driven </a:t>
            </a:r>
            <a:r>
              <a:rPr lang="en-GB" dirty="0" smtClean="0"/>
              <a:t>and based on </a:t>
            </a:r>
            <a:r>
              <a:rPr lang="en-GB" i="1" dirty="0" smtClean="0"/>
              <a:t>axioms.</a:t>
            </a:r>
          </a:p>
          <a:p>
            <a:r>
              <a:rPr lang="en-GB" dirty="0" smtClean="0"/>
              <a:t>Economics has strong notions about </a:t>
            </a:r>
            <a:r>
              <a:rPr lang="en-GB" i="1" dirty="0" smtClean="0"/>
              <a:t>rationality</a:t>
            </a:r>
            <a:r>
              <a:rPr lang="en-GB" dirty="0" smtClean="0"/>
              <a:t>, particularly about rational expectations and dynamic behaviour.</a:t>
            </a:r>
          </a:p>
          <a:p>
            <a:r>
              <a:rPr lang="en-GB" dirty="0" smtClean="0"/>
              <a:t>Central to economics is </a:t>
            </a:r>
            <a:r>
              <a:rPr lang="en-GB" i="1" dirty="0" smtClean="0"/>
              <a:t>equilibrium</a:t>
            </a:r>
            <a:r>
              <a:rPr lang="en-GB" dirty="0" smtClean="0"/>
              <a:t>.</a:t>
            </a:r>
          </a:p>
          <a:p>
            <a:r>
              <a:rPr lang="en-GB" dirty="0" smtClean="0"/>
              <a:t>Economics usually relies on </a:t>
            </a:r>
            <a:r>
              <a:rPr lang="en-GB" i="1" dirty="0" smtClean="0"/>
              <a:t>indirect </a:t>
            </a:r>
            <a:r>
              <a:rPr lang="en-GB" dirty="0" smtClean="0"/>
              <a:t>tests of theories (using data from the economy with many uncontrolled factors) rather than </a:t>
            </a:r>
            <a:r>
              <a:rPr lang="en-GB" i="1" dirty="0" smtClean="0"/>
              <a:t>direct </a:t>
            </a:r>
            <a:r>
              <a:rPr lang="en-GB" dirty="0" smtClean="0"/>
              <a:t>experimental tests under controlled conditions.</a:t>
            </a:r>
            <a:endParaRPr lang="en-GB" dirty="0"/>
          </a:p>
        </p:txBody>
      </p:sp>
    </p:spTree>
    <p:extLst>
      <p:ext uri="{BB962C8B-B14F-4D97-AF65-F5344CB8AC3E}">
        <p14:creationId xmlns:p14="http://schemas.microsoft.com/office/powerpoint/2010/main" val="163085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Experimental economists’ claims</a:t>
            </a:r>
            <a:endParaRPr lang="en-GB" dirty="0"/>
          </a:p>
        </p:txBody>
      </p:sp>
      <p:sp>
        <p:nvSpPr>
          <p:cNvPr id="3" name="Content Placeholder 2"/>
          <p:cNvSpPr>
            <a:spLocks noGrp="1"/>
          </p:cNvSpPr>
          <p:nvPr>
            <p:ph idx="1"/>
          </p:nvPr>
        </p:nvSpPr>
        <p:spPr/>
        <p:txBody>
          <a:bodyPr>
            <a:normAutofit lnSpcReduction="10000"/>
          </a:bodyPr>
          <a:lstStyle/>
          <a:p>
            <a:r>
              <a:rPr lang="en-GB" dirty="0" smtClean="0"/>
              <a:t>All theory is built on top of individuals (usually maximising their own self-interest).</a:t>
            </a:r>
          </a:p>
          <a:p>
            <a:r>
              <a:rPr lang="en-GB" dirty="0" smtClean="0"/>
              <a:t>Theory does not specify which individuals.</a:t>
            </a:r>
          </a:p>
          <a:p>
            <a:r>
              <a:rPr lang="en-GB" dirty="0" smtClean="0"/>
              <a:t>We can test/investigate most economic theories, including macro models and those of international trade </a:t>
            </a:r>
            <a:r>
              <a:rPr lang="en-GB" dirty="0" smtClean="0">
                <a:latin typeface="Arial"/>
                <a:cs typeface="Arial"/>
              </a:rPr>
              <a:t>‒</a:t>
            </a:r>
            <a:r>
              <a:rPr lang="en-GB" dirty="0" smtClean="0"/>
              <a:t> as these usually involve a small number of (representative) agents.</a:t>
            </a:r>
          </a:p>
          <a:p>
            <a:r>
              <a:rPr lang="en-GB" dirty="0" smtClean="0"/>
              <a:t>Experiments enable us to find what is wrong with existing theories and to suggest new ones.</a:t>
            </a:r>
          </a:p>
          <a:p>
            <a:r>
              <a:rPr lang="en-GB" dirty="0" smtClean="0"/>
              <a:t>This appears to us to be scientific progress.</a:t>
            </a:r>
          </a:p>
          <a:p>
            <a:endParaRPr lang="en-GB" dirty="0" smtClean="0"/>
          </a:p>
          <a:p>
            <a:r>
              <a:rPr lang="en-GB" dirty="0" smtClean="0"/>
              <a:t>Let me start with an example.</a:t>
            </a:r>
          </a:p>
        </p:txBody>
      </p:sp>
    </p:spTree>
    <p:extLst>
      <p:ext uri="{BB962C8B-B14F-4D97-AF65-F5344CB8AC3E}">
        <p14:creationId xmlns:p14="http://schemas.microsoft.com/office/powerpoint/2010/main" val="29748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indent="0"/>
            <a:r>
              <a:rPr lang="en-GB" dirty="0" smtClean="0"/>
              <a:t>“Equilibrium”</a:t>
            </a:r>
            <a:br>
              <a:rPr lang="en-GB" dirty="0" smtClean="0"/>
            </a:br>
            <a:r>
              <a:rPr lang="en-GB" sz="2000" dirty="0" smtClean="0"/>
              <a:t>A familiar text-book figure</a:t>
            </a:r>
            <a:endParaRPr lang="en-GB" sz="2000" dirty="0"/>
          </a:p>
        </p:txBody>
      </p:sp>
      <p:sp>
        <p:nvSpPr>
          <p:cNvPr id="3" name="Content Placeholder 2"/>
          <p:cNvSpPr>
            <a:spLocks noGrp="1"/>
          </p:cNvSpPr>
          <p:nvPr>
            <p:ph idx="1"/>
          </p:nvPr>
        </p:nvSpPr>
        <p:spPr/>
        <p:txBody>
          <a:bodyPr/>
          <a:lstStyle/>
          <a:p>
            <a:pPr marL="114300" indent="0" algn="ctr">
              <a:buNone/>
            </a:pP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30189"/>
            <a:ext cx="511256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23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“Comparative statics”</a:t>
            </a:r>
            <a:br>
              <a:rPr lang="en-GB" dirty="0" smtClean="0"/>
            </a:br>
            <a:r>
              <a:rPr lang="en-GB" sz="2000" dirty="0"/>
              <a:t>A familiar text-book </a:t>
            </a:r>
            <a:r>
              <a:rPr lang="en-GB" sz="2000" dirty="0" smtClean="0"/>
              <a:t>exercise</a:t>
            </a:r>
            <a:endParaRPr lang="en-GB"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8005" y="1635124"/>
            <a:ext cx="5178251" cy="517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787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does the theory say?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That equilibrium </a:t>
            </a:r>
            <a:r>
              <a:rPr lang="en-GB" i="1" dirty="0" smtClean="0"/>
              <a:t>exists</a:t>
            </a:r>
            <a:r>
              <a:rPr lang="en-GB" dirty="0" smtClean="0"/>
              <a:t>.</a:t>
            </a:r>
          </a:p>
          <a:p>
            <a:r>
              <a:rPr lang="en-GB" dirty="0"/>
              <a:t>It is an equilibrium in the sense that once we are there, </a:t>
            </a:r>
            <a:r>
              <a:rPr lang="en-GB" i="1" dirty="0"/>
              <a:t>no individual </a:t>
            </a:r>
            <a:r>
              <a:rPr lang="en-GB" dirty="0"/>
              <a:t>can gain by changing his or her decision.</a:t>
            </a:r>
          </a:p>
          <a:p>
            <a:endParaRPr lang="en-GB" dirty="0" smtClean="0"/>
          </a:p>
          <a:p>
            <a:r>
              <a:rPr lang="en-GB" dirty="0" smtClean="0"/>
              <a:t>That if there is an upwards shift in the demand curve then the </a:t>
            </a:r>
            <a:r>
              <a:rPr lang="en-GB" i="1" dirty="0" smtClean="0"/>
              <a:t>equilibrium</a:t>
            </a:r>
            <a:r>
              <a:rPr lang="en-GB" dirty="0" smtClean="0"/>
              <a:t> price and quantity increase.</a:t>
            </a:r>
          </a:p>
          <a:p>
            <a:endParaRPr lang="en-GB" dirty="0"/>
          </a:p>
          <a:p>
            <a:r>
              <a:rPr lang="en-GB" dirty="0" smtClean="0"/>
              <a:t>Does it say that the equilibrium will be attained?</a:t>
            </a:r>
          </a:p>
          <a:p>
            <a:r>
              <a:rPr lang="en-GB" dirty="0" smtClean="0"/>
              <a:t>No.</a:t>
            </a:r>
          </a:p>
          <a:p>
            <a:r>
              <a:rPr lang="en-GB" dirty="0" smtClean="0"/>
              <a:t>Does it say that the price will move upwards?</a:t>
            </a:r>
          </a:p>
          <a:p>
            <a:r>
              <a:rPr lang="en-GB" dirty="0" smtClean="0"/>
              <a:t>No.</a:t>
            </a:r>
          </a:p>
          <a:p>
            <a:endParaRPr lang="en-GB" dirty="0"/>
          </a:p>
          <a:p>
            <a:r>
              <a:rPr lang="en-GB" dirty="0" smtClean="0"/>
              <a:t>It cannot – because there is no-one to set the price.</a:t>
            </a:r>
            <a:endParaRPr lang="en-GB" dirty="0"/>
          </a:p>
        </p:txBody>
      </p:sp>
    </p:spTree>
    <p:extLst>
      <p:ext uri="{BB962C8B-B14F-4D97-AF65-F5344CB8AC3E}">
        <p14:creationId xmlns:p14="http://schemas.microsoft.com/office/powerpoint/2010/main" val="2242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 why not see what happens?</a:t>
            </a:r>
            <a:endParaRPr lang="en-GB" dirty="0"/>
          </a:p>
        </p:txBody>
      </p:sp>
      <p:sp>
        <p:nvSpPr>
          <p:cNvPr id="3" name="Content Placeholder 2"/>
          <p:cNvSpPr>
            <a:spLocks noGrp="1"/>
          </p:cNvSpPr>
          <p:nvPr>
            <p:ph idx="1"/>
          </p:nvPr>
        </p:nvSpPr>
        <p:spPr/>
        <p:txBody>
          <a:bodyPr>
            <a:normAutofit/>
          </a:bodyPr>
          <a:lstStyle/>
          <a:p>
            <a:r>
              <a:rPr lang="en-GB" dirty="0" smtClean="0"/>
              <a:t>We need to give the agents the ability to announce prices (not necessarily set them).</a:t>
            </a:r>
          </a:p>
          <a:p>
            <a:r>
              <a:rPr lang="en-GB" dirty="0" smtClean="0"/>
              <a:t>(We may be looking for an Austrian Economics concept of the emergence of spontaneous order.)</a:t>
            </a:r>
          </a:p>
          <a:p>
            <a:endParaRPr lang="en-GB" dirty="0"/>
          </a:p>
          <a:p>
            <a:r>
              <a:rPr lang="en-GB" dirty="0" smtClean="0"/>
              <a:t>This is what Vernon Smith (Nobel Prize Winner in 2002) did in his path-breaking experiments in the 1960’s.</a:t>
            </a:r>
          </a:p>
          <a:p>
            <a:endParaRPr lang="en-GB" dirty="0"/>
          </a:p>
          <a:p>
            <a:r>
              <a:rPr lang="en-GB" dirty="0" smtClean="0"/>
              <a:t>We need to give incentives to the agents/subjects.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437092"/>
            <a:ext cx="1804987"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8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t>How we set up a market experiment</a:t>
            </a:r>
            <a:endParaRPr lang="en-GB" sz="3000" dirty="0"/>
          </a:p>
        </p:txBody>
      </p:sp>
      <p:sp>
        <p:nvSpPr>
          <p:cNvPr id="3" name="Content Placeholder 2"/>
          <p:cNvSpPr>
            <a:spLocks noGrp="1"/>
          </p:cNvSpPr>
          <p:nvPr>
            <p:ph idx="1"/>
          </p:nvPr>
        </p:nvSpPr>
        <p:spPr/>
        <p:txBody>
          <a:bodyPr/>
          <a:lstStyle/>
          <a:p>
            <a:r>
              <a:rPr lang="en-GB" dirty="0" smtClean="0"/>
              <a:t>Notice that this is a market for a </a:t>
            </a:r>
            <a:r>
              <a:rPr lang="en-GB" i="1" dirty="0" smtClean="0"/>
              <a:t>hypothetical</a:t>
            </a:r>
            <a:r>
              <a:rPr lang="en-GB" dirty="0" smtClean="0"/>
              <a:t> good.</a:t>
            </a:r>
          </a:p>
          <a:p>
            <a:r>
              <a:rPr lang="en-GB" dirty="0" smtClean="0"/>
              <a:t>We need to answer the following questions:</a:t>
            </a:r>
          </a:p>
          <a:p>
            <a:endParaRPr lang="en-GB" dirty="0" smtClean="0"/>
          </a:p>
          <a:p>
            <a:r>
              <a:rPr lang="en-GB" dirty="0" smtClean="0"/>
              <a:t>How do we get people to act as potential buyers?</a:t>
            </a:r>
          </a:p>
          <a:p>
            <a:r>
              <a:rPr lang="en-GB" dirty="0" smtClean="0"/>
              <a:t>How do we get people to act as potential sellers?</a:t>
            </a:r>
          </a:p>
          <a:p>
            <a:endParaRPr lang="en-GB" dirty="0"/>
          </a:p>
          <a:p>
            <a:r>
              <a:rPr lang="en-GB" dirty="0" smtClean="0"/>
              <a:t>How is the price formed?</a:t>
            </a:r>
          </a:p>
          <a:p>
            <a:endParaRPr lang="en-GB" dirty="0"/>
          </a:p>
          <a:p>
            <a:r>
              <a:rPr lang="en-GB" dirty="0" smtClean="0"/>
              <a:t>What might the experiment tell us about the theory?</a:t>
            </a:r>
            <a:endParaRPr lang="en-GB" dirty="0"/>
          </a:p>
        </p:txBody>
      </p:sp>
    </p:spTree>
    <p:extLst>
      <p:ext uri="{BB962C8B-B14F-4D97-AF65-F5344CB8AC3E}">
        <p14:creationId xmlns:p14="http://schemas.microsoft.com/office/powerpoint/2010/main" val="13032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emanders</a:t>
            </a:r>
            <a:endParaRPr lang="en-GB" dirty="0"/>
          </a:p>
        </p:txBody>
      </p:sp>
      <p:sp>
        <p:nvSpPr>
          <p:cNvPr id="3" name="Content Placeholder 2"/>
          <p:cNvSpPr>
            <a:spLocks noGrp="1"/>
          </p:cNvSpPr>
          <p:nvPr>
            <p:ph idx="1"/>
          </p:nvPr>
        </p:nvSpPr>
        <p:spPr/>
        <p:txBody>
          <a:bodyPr/>
          <a:lstStyle/>
          <a:p>
            <a:r>
              <a:rPr lang="en-GB" dirty="0" smtClean="0"/>
              <a:t>What is a demand curve?</a:t>
            </a:r>
          </a:p>
          <a:p>
            <a:r>
              <a:rPr lang="en-GB" dirty="0" smtClean="0"/>
              <a:t>What are reservation prices?</a:t>
            </a:r>
          </a:p>
          <a:p>
            <a:r>
              <a:rPr lang="en-GB" dirty="0" smtClean="0"/>
              <a:t>What does a demand curve for a discrete good look like?</a:t>
            </a:r>
          </a:p>
          <a:p>
            <a:endParaRPr lang="en-GB" dirty="0" smtClean="0"/>
          </a:p>
          <a:p>
            <a:endParaRPr lang="en-GB" dirty="0"/>
          </a:p>
          <a:p>
            <a:r>
              <a:rPr lang="en-GB" dirty="0" smtClean="0"/>
              <a:t>Suppose an individual wants to buy at most one unit of a discrete good and his/her reservation price* for the one unit is 6. What does his/her demand curve look like?  what does it tell us?</a:t>
            </a:r>
          </a:p>
          <a:p>
            <a:r>
              <a:rPr lang="en-GB" sz="1400" dirty="0" smtClean="0"/>
              <a:t>* The maximum that he/she is willing to pay.</a:t>
            </a:r>
            <a:endParaRPr lang="en-GB" sz="1400" dirty="0"/>
          </a:p>
        </p:txBody>
      </p:sp>
    </p:spTree>
    <p:extLst>
      <p:ext uri="{BB962C8B-B14F-4D97-AF65-F5344CB8AC3E}">
        <p14:creationId xmlns:p14="http://schemas.microsoft.com/office/powerpoint/2010/main" val="190735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Demand curve of this demander</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646" y="1700808"/>
            <a:ext cx="3274740" cy="327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851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49" y="548680"/>
            <a:ext cx="6347713" cy="1320800"/>
          </a:xfrm>
        </p:spPr>
        <p:txBody>
          <a:bodyPr/>
          <a:lstStyle/>
          <a:p>
            <a:r>
              <a:rPr lang="en-GB" dirty="0" smtClean="0"/>
              <a:t>Aggregate demand curve</a:t>
            </a:r>
            <a:endParaRPr lang="en-GB" dirty="0"/>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39438" y="1130816"/>
            <a:ext cx="6668866" cy="923330"/>
          </a:xfrm>
          <a:prstGeom prst="rect">
            <a:avLst/>
          </a:prstGeom>
        </p:spPr>
        <p:txBody>
          <a:bodyPr wrap="square">
            <a:spAutoFit/>
          </a:bodyPr>
          <a:lstStyle/>
          <a:p>
            <a:r>
              <a:rPr lang="en-GB" dirty="0"/>
              <a:t>Suppose </a:t>
            </a:r>
            <a:r>
              <a:rPr lang="en-GB" dirty="0" smtClean="0"/>
              <a:t>now there </a:t>
            </a:r>
            <a:r>
              <a:rPr lang="en-GB" dirty="0"/>
              <a:t>are five demanders, each wanting to buy at most one unit, with reservation prices 10, 9, 6, 5 and 2. What does their aggregate demand curve look like?</a:t>
            </a:r>
          </a:p>
        </p:txBody>
      </p:sp>
    </p:spTree>
    <p:extLst>
      <p:ext uri="{BB962C8B-B14F-4D97-AF65-F5344CB8AC3E}">
        <p14:creationId xmlns:p14="http://schemas.microsoft.com/office/powerpoint/2010/main" val="61370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a:t>
            </a:r>
            <a:endParaRPr lang="en-GB" dirty="0"/>
          </a:p>
        </p:txBody>
      </p:sp>
      <p:sp>
        <p:nvSpPr>
          <p:cNvPr id="3" name="Content Placeholder 2"/>
          <p:cNvSpPr>
            <a:spLocks noGrp="1"/>
          </p:cNvSpPr>
          <p:nvPr>
            <p:ph idx="1"/>
          </p:nvPr>
        </p:nvSpPr>
        <p:spPr/>
        <p:txBody>
          <a:bodyPr/>
          <a:lstStyle/>
          <a:p>
            <a:r>
              <a:rPr lang="en-GB" dirty="0" smtClean="0"/>
              <a:t>I am John Hey, Emeritus Professor of Economics and Statistics at the </a:t>
            </a:r>
            <a:r>
              <a:rPr lang="en-GB" dirty="0" smtClean="0"/>
              <a:t>University </a:t>
            </a:r>
            <a:r>
              <a:rPr lang="en-GB" dirty="0" smtClean="0"/>
              <a:t>of </a:t>
            </a:r>
            <a:r>
              <a:rPr lang="en-GB" dirty="0" smtClean="0"/>
              <a:t>York.</a:t>
            </a:r>
          </a:p>
          <a:p>
            <a:r>
              <a:rPr lang="en-GB" dirty="0" smtClean="0"/>
              <a:t>I am visiting FLAME for 5 weeks and leaving on the 14</a:t>
            </a:r>
            <a:r>
              <a:rPr lang="en-GB" baseline="30000" dirty="0" smtClean="0"/>
              <a:t>th</a:t>
            </a:r>
            <a:r>
              <a:rPr lang="en-GB" dirty="0" smtClean="0"/>
              <a:t> of October.</a:t>
            </a:r>
          </a:p>
          <a:p>
            <a:r>
              <a:rPr lang="en-GB" dirty="0" smtClean="0"/>
              <a:t>I am an Experimental Economist.</a:t>
            </a:r>
          </a:p>
          <a:p>
            <a:r>
              <a:rPr lang="en-GB" dirty="0" smtClean="0"/>
              <a:t>My purpose in visiting is to convince you all of  the value of Experimental Economics , and to encourage you to use it.</a:t>
            </a:r>
          </a:p>
          <a:p>
            <a:r>
              <a:rPr lang="en-GB" dirty="0" smtClean="0"/>
              <a:t>You can find my </a:t>
            </a:r>
            <a:r>
              <a:rPr lang="en-GB" dirty="0"/>
              <a:t>w</a:t>
            </a:r>
            <a:r>
              <a:rPr lang="en-GB" dirty="0" smtClean="0"/>
              <a:t>ebpage </a:t>
            </a:r>
            <a:r>
              <a:rPr lang="en-GB" dirty="0" smtClean="0">
                <a:hlinkClick r:id="rId2"/>
              </a:rPr>
              <a:t>here</a:t>
            </a:r>
            <a:r>
              <a:rPr lang="en-GB" dirty="0" smtClean="0"/>
              <a:t>.</a:t>
            </a:r>
          </a:p>
          <a:p>
            <a:r>
              <a:rPr lang="en-GB" dirty="0" smtClean="0"/>
              <a:t>You can send me emails at john.hey</a:t>
            </a:r>
            <a:r>
              <a:rPr lang="en-GB" dirty="0" smtClean="0"/>
              <a:t>@york.ac.uk</a:t>
            </a:r>
            <a:endParaRPr lang="en-GB" dirty="0"/>
          </a:p>
        </p:txBody>
      </p:sp>
    </p:spTree>
    <p:extLst>
      <p:ext uri="{BB962C8B-B14F-4D97-AF65-F5344CB8AC3E}">
        <p14:creationId xmlns:p14="http://schemas.microsoft.com/office/powerpoint/2010/main" val="304181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t>Inducing subjects to act as demanders</a:t>
            </a:r>
            <a:endParaRPr lang="en-GB" sz="2600" dirty="0"/>
          </a:p>
        </p:txBody>
      </p:sp>
      <p:sp>
        <p:nvSpPr>
          <p:cNvPr id="3" name="Content Placeholder 2"/>
          <p:cNvSpPr>
            <a:spLocks noGrp="1"/>
          </p:cNvSpPr>
          <p:nvPr>
            <p:ph idx="1"/>
          </p:nvPr>
        </p:nvSpPr>
        <p:spPr/>
        <p:txBody>
          <a:bodyPr>
            <a:normAutofit/>
          </a:bodyPr>
          <a:lstStyle/>
          <a:p>
            <a:r>
              <a:rPr lang="en-GB" dirty="0" smtClean="0"/>
              <a:t>How do we do this</a:t>
            </a:r>
            <a:r>
              <a:rPr lang="en-GB" dirty="0"/>
              <a:t>?</a:t>
            </a:r>
            <a:endParaRPr lang="en-GB" dirty="0" smtClean="0"/>
          </a:p>
          <a:p>
            <a:r>
              <a:rPr lang="en-GB" dirty="0" smtClean="0"/>
              <a:t>We tell each subject that they are potential buyers of a hypothetical good that will be traded in the experiment, and that if they buy they will be paid by the experimenter a given sum of money (their reservation value – but we do not use this word) and that they will have to pay the price agreed out of this money.</a:t>
            </a:r>
          </a:p>
          <a:p>
            <a:r>
              <a:rPr lang="en-GB" dirty="0" smtClean="0"/>
              <a:t>An obvious incentive mechanism. They get their surplus.</a:t>
            </a:r>
          </a:p>
          <a:p>
            <a:endParaRPr lang="en-GB" dirty="0"/>
          </a:p>
          <a:p>
            <a:r>
              <a:rPr lang="en-GB" dirty="0" smtClean="0"/>
              <a:t>We can obviously generalise this.</a:t>
            </a:r>
          </a:p>
        </p:txBody>
      </p:sp>
    </p:spTree>
    <p:extLst>
      <p:ext uri="{BB962C8B-B14F-4D97-AF65-F5344CB8AC3E}">
        <p14:creationId xmlns:p14="http://schemas.microsoft.com/office/powerpoint/2010/main" val="206276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uppliers</a:t>
            </a:r>
            <a:endParaRPr lang="en-GB" dirty="0"/>
          </a:p>
        </p:txBody>
      </p:sp>
      <p:sp>
        <p:nvSpPr>
          <p:cNvPr id="3" name="Content Placeholder 2"/>
          <p:cNvSpPr>
            <a:spLocks noGrp="1"/>
          </p:cNvSpPr>
          <p:nvPr>
            <p:ph idx="1"/>
          </p:nvPr>
        </p:nvSpPr>
        <p:spPr/>
        <p:txBody>
          <a:bodyPr/>
          <a:lstStyle/>
          <a:p>
            <a:r>
              <a:rPr lang="en-GB" dirty="0" smtClean="0"/>
              <a:t>What is a supply curve?</a:t>
            </a:r>
          </a:p>
          <a:p>
            <a:r>
              <a:rPr lang="en-GB" dirty="0" smtClean="0"/>
              <a:t>What are reservation prices?</a:t>
            </a:r>
          </a:p>
          <a:p>
            <a:r>
              <a:rPr lang="en-GB" dirty="0" smtClean="0"/>
              <a:t>What does a supply curve for a discrete good look like?</a:t>
            </a:r>
          </a:p>
          <a:p>
            <a:endParaRPr lang="en-GB" dirty="0"/>
          </a:p>
          <a:p>
            <a:r>
              <a:rPr lang="en-GB" dirty="0" smtClean="0"/>
              <a:t>Suppose an individual wants to sell at most one unit of a discrete good and his/her reservation price* for the one unit is 5. What does his/her supply curve look like?</a:t>
            </a:r>
          </a:p>
          <a:p>
            <a:r>
              <a:rPr lang="en-GB" sz="1400" dirty="0" smtClean="0"/>
              <a:t>* The minimum that he/she is willing to accept.</a:t>
            </a:r>
            <a:endParaRPr lang="en-GB" sz="1400" dirty="0"/>
          </a:p>
        </p:txBody>
      </p:sp>
    </p:spTree>
    <p:extLst>
      <p:ext uri="{BB962C8B-B14F-4D97-AF65-F5344CB8AC3E}">
        <p14:creationId xmlns:p14="http://schemas.microsoft.com/office/powerpoint/2010/main" val="342814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upply curve of this supplier</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772816"/>
            <a:ext cx="3057128" cy="3057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3394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Aggregate supply curve</a:t>
            </a:r>
            <a:endParaRPr lang="en-GB" dirty="0"/>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09598" y="1191736"/>
            <a:ext cx="7130753" cy="923330"/>
          </a:xfrm>
          <a:prstGeom prst="rect">
            <a:avLst/>
          </a:prstGeom>
        </p:spPr>
        <p:txBody>
          <a:bodyPr wrap="square">
            <a:spAutoFit/>
          </a:bodyPr>
          <a:lstStyle/>
          <a:p>
            <a:r>
              <a:rPr lang="en-GB" dirty="0" smtClean="0"/>
              <a:t>Suppose now </a:t>
            </a:r>
            <a:r>
              <a:rPr lang="en-GB" dirty="0"/>
              <a:t>there are five suppliers, each wanting to sell at most one unit, with reservation prices 1, 4, 5, 7 and 9. What does their aggregate supply curve look like?</a:t>
            </a:r>
          </a:p>
        </p:txBody>
      </p:sp>
    </p:spTree>
    <p:extLst>
      <p:ext uri="{BB962C8B-B14F-4D97-AF65-F5344CB8AC3E}">
        <p14:creationId xmlns:p14="http://schemas.microsoft.com/office/powerpoint/2010/main" val="119511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Inducing subjects to act as suppliers</a:t>
            </a:r>
            <a:endParaRPr lang="en-GB" sz="2800" dirty="0"/>
          </a:p>
        </p:txBody>
      </p:sp>
      <p:sp>
        <p:nvSpPr>
          <p:cNvPr id="3" name="Content Placeholder 2"/>
          <p:cNvSpPr>
            <a:spLocks noGrp="1"/>
          </p:cNvSpPr>
          <p:nvPr>
            <p:ph idx="1"/>
          </p:nvPr>
        </p:nvSpPr>
        <p:spPr/>
        <p:txBody>
          <a:bodyPr>
            <a:normAutofit/>
          </a:bodyPr>
          <a:lstStyle/>
          <a:p>
            <a:r>
              <a:rPr lang="en-GB" dirty="0"/>
              <a:t>How do we do this?</a:t>
            </a:r>
          </a:p>
          <a:p>
            <a:r>
              <a:rPr lang="en-GB" dirty="0"/>
              <a:t>We tell each subject that they are potential </a:t>
            </a:r>
            <a:r>
              <a:rPr lang="en-GB" dirty="0" smtClean="0"/>
              <a:t>sellers </a:t>
            </a:r>
            <a:r>
              <a:rPr lang="en-GB" dirty="0"/>
              <a:t>of a hypothetical good that will be traded in the experiment, and that if they </a:t>
            </a:r>
            <a:r>
              <a:rPr lang="en-GB" dirty="0" smtClean="0"/>
              <a:t>sell </a:t>
            </a:r>
            <a:r>
              <a:rPr lang="en-GB" dirty="0"/>
              <a:t>they will receive  the price agreed</a:t>
            </a:r>
            <a:r>
              <a:rPr lang="en-GB" dirty="0" smtClean="0"/>
              <a:t> and that they </a:t>
            </a:r>
            <a:r>
              <a:rPr lang="en-GB" dirty="0"/>
              <a:t>will </a:t>
            </a:r>
            <a:r>
              <a:rPr lang="en-GB" dirty="0" smtClean="0"/>
              <a:t>have to pay to </a:t>
            </a:r>
            <a:r>
              <a:rPr lang="en-GB" dirty="0"/>
              <a:t>the experimenter a given sum of money (their </a:t>
            </a:r>
            <a:r>
              <a:rPr lang="en-GB" dirty="0" smtClean="0"/>
              <a:t>reservation value </a:t>
            </a:r>
            <a:r>
              <a:rPr lang="en-GB" dirty="0"/>
              <a:t>– but we do not </a:t>
            </a:r>
            <a:r>
              <a:rPr lang="en-GB" dirty="0" smtClean="0"/>
              <a:t>use this word) out of this money.</a:t>
            </a:r>
            <a:endParaRPr lang="en-GB" dirty="0"/>
          </a:p>
          <a:p>
            <a:r>
              <a:rPr lang="en-GB" dirty="0"/>
              <a:t>An obvious incentive mechanism</a:t>
            </a:r>
            <a:r>
              <a:rPr lang="en-GB" dirty="0" smtClean="0"/>
              <a:t>. They get their surplus.</a:t>
            </a:r>
            <a:endParaRPr lang="en-GB" dirty="0"/>
          </a:p>
          <a:p>
            <a:endParaRPr lang="en-GB" dirty="0"/>
          </a:p>
          <a:p>
            <a:r>
              <a:rPr lang="en-GB" dirty="0"/>
              <a:t>We can obviously generalise this.</a:t>
            </a:r>
          </a:p>
          <a:p>
            <a:endParaRPr lang="en-GB" dirty="0"/>
          </a:p>
          <a:p>
            <a:endParaRPr lang="en-GB" dirty="0" smtClean="0"/>
          </a:p>
          <a:p>
            <a:endParaRPr lang="en-GB" dirty="0"/>
          </a:p>
          <a:p>
            <a:pPr marL="114300" indent="0">
              <a:buNone/>
            </a:pPr>
            <a:endParaRPr lang="en-GB" dirty="0"/>
          </a:p>
        </p:txBody>
      </p:sp>
    </p:spTree>
    <p:extLst>
      <p:ext uri="{BB962C8B-B14F-4D97-AF65-F5344CB8AC3E}">
        <p14:creationId xmlns:p14="http://schemas.microsoft.com/office/powerpoint/2010/main" val="24919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market</a:t>
            </a:r>
            <a:endParaRPr lang="en-GB" dirty="0"/>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708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trades?</a:t>
            </a:r>
            <a:endParaRPr lang="en-GB" dirty="0"/>
          </a:p>
        </p:txBody>
      </p:sp>
      <p:sp>
        <p:nvSpPr>
          <p:cNvPr id="3" name="Content Placeholder 2"/>
          <p:cNvSpPr>
            <a:spLocks noGrp="1"/>
          </p:cNvSpPr>
          <p:nvPr>
            <p:ph idx="1"/>
          </p:nvPr>
        </p:nvSpPr>
        <p:spPr/>
        <p:txBody>
          <a:bodyPr/>
          <a:lstStyle/>
          <a:p>
            <a:r>
              <a:rPr lang="en-GB" dirty="0" smtClean="0"/>
              <a:t>Do all in the competitive equilibrium?</a:t>
            </a:r>
          </a:p>
          <a:p>
            <a:r>
              <a:rPr lang="en-GB" dirty="0" smtClean="0"/>
              <a:t>Can all outside competitive equilibrium?</a:t>
            </a:r>
          </a:p>
          <a:p>
            <a:r>
              <a:rPr lang="en-GB" dirty="0" smtClean="0"/>
              <a:t>Why do we like competitive equilibrium?</a:t>
            </a:r>
            <a:endParaRPr lang="en-GB"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501008"/>
            <a:ext cx="3233936" cy="3233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4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Trading mechanisms?</a:t>
            </a:r>
            <a:endParaRPr lang="en-GB" dirty="0"/>
          </a:p>
        </p:txBody>
      </p:sp>
      <p:sp>
        <p:nvSpPr>
          <p:cNvPr id="3" name="Content Placeholder 2"/>
          <p:cNvSpPr>
            <a:spLocks noGrp="1"/>
          </p:cNvSpPr>
          <p:nvPr>
            <p:ph idx="1"/>
          </p:nvPr>
        </p:nvSpPr>
        <p:spPr/>
        <p:txBody>
          <a:bodyPr>
            <a:normAutofit lnSpcReduction="10000"/>
          </a:bodyPr>
          <a:lstStyle/>
          <a:p>
            <a:r>
              <a:rPr lang="en-GB" dirty="0" smtClean="0"/>
              <a:t>In the theory? In the real world?</a:t>
            </a:r>
          </a:p>
          <a:p>
            <a:endParaRPr lang="en-GB" dirty="0"/>
          </a:p>
          <a:p>
            <a:r>
              <a:rPr lang="en-GB" dirty="0" smtClean="0"/>
              <a:t>I list some here.</a:t>
            </a:r>
          </a:p>
          <a:p>
            <a:pPr marL="114300" indent="0">
              <a:buNone/>
            </a:pPr>
            <a:r>
              <a:rPr lang="en-GB" dirty="0"/>
              <a:t>	</a:t>
            </a:r>
            <a:r>
              <a:rPr lang="en-GB" dirty="0" smtClean="0"/>
              <a:t>Double Auction</a:t>
            </a:r>
          </a:p>
          <a:p>
            <a:pPr marL="114300" indent="0">
              <a:buNone/>
            </a:pPr>
            <a:r>
              <a:rPr lang="en-GB" dirty="0"/>
              <a:t>	</a:t>
            </a:r>
            <a:r>
              <a:rPr lang="en-GB" dirty="0" smtClean="0"/>
              <a:t>Walrasian Auctioneer</a:t>
            </a:r>
          </a:p>
          <a:p>
            <a:pPr marL="114300" indent="0">
              <a:buNone/>
            </a:pPr>
            <a:r>
              <a:rPr lang="en-GB" dirty="0"/>
              <a:t>	</a:t>
            </a:r>
            <a:r>
              <a:rPr lang="en-GB" dirty="0" smtClean="0"/>
              <a:t>Clearing House</a:t>
            </a:r>
          </a:p>
          <a:p>
            <a:pPr marL="114300" indent="0">
              <a:buNone/>
            </a:pPr>
            <a:r>
              <a:rPr lang="en-GB" dirty="0"/>
              <a:t>	</a:t>
            </a:r>
            <a:r>
              <a:rPr lang="en-GB" dirty="0" smtClean="0"/>
              <a:t>Bilateral Bargaining</a:t>
            </a:r>
          </a:p>
          <a:p>
            <a:pPr marL="114300" indent="0">
              <a:buNone/>
            </a:pPr>
            <a:r>
              <a:rPr lang="en-GB" dirty="0"/>
              <a:t>	</a:t>
            </a:r>
            <a:r>
              <a:rPr lang="en-GB" dirty="0" smtClean="0"/>
              <a:t>Sellers set prices</a:t>
            </a:r>
          </a:p>
          <a:p>
            <a:pPr marL="114300" indent="0">
              <a:buNone/>
            </a:pPr>
            <a:r>
              <a:rPr lang="en-GB" dirty="0"/>
              <a:t>	</a:t>
            </a:r>
            <a:r>
              <a:rPr lang="en-GB" dirty="0" smtClean="0"/>
              <a:t>Buyers set prices</a:t>
            </a:r>
          </a:p>
          <a:p>
            <a:pPr marL="114300" indent="0">
              <a:buNone/>
            </a:pPr>
            <a:r>
              <a:rPr lang="en-GB" dirty="0" smtClean="0"/>
              <a:t>	…</a:t>
            </a:r>
            <a:endParaRPr lang="en-GB" dirty="0"/>
          </a:p>
        </p:txBody>
      </p:sp>
    </p:spTree>
    <p:extLst>
      <p:ext uri="{BB962C8B-B14F-4D97-AF65-F5344CB8AC3E}">
        <p14:creationId xmlns:p14="http://schemas.microsoft.com/office/powerpoint/2010/main" val="252110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Double auction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market period lasts a pre-determined time.</a:t>
            </a:r>
          </a:p>
          <a:p>
            <a:r>
              <a:rPr lang="en-GB" dirty="0" smtClean="0"/>
              <a:t>At any point buyers can make </a:t>
            </a:r>
            <a:r>
              <a:rPr lang="en-GB" i="1" dirty="0" smtClean="0"/>
              <a:t>bids</a:t>
            </a:r>
            <a:r>
              <a:rPr lang="en-GB" dirty="0" smtClean="0"/>
              <a:t>: a price at which they are willing to buy.</a:t>
            </a:r>
          </a:p>
          <a:p>
            <a:r>
              <a:rPr lang="en-GB" dirty="0"/>
              <a:t>At any point </a:t>
            </a:r>
            <a:r>
              <a:rPr lang="en-GB" dirty="0" smtClean="0"/>
              <a:t>sellers </a:t>
            </a:r>
            <a:r>
              <a:rPr lang="en-GB" dirty="0"/>
              <a:t>can make </a:t>
            </a:r>
            <a:r>
              <a:rPr lang="en-GB" i="1" dirty="0" smtClean="0"/>
              <a:t>asks</a:t>
            </a:r>
            <a:r>
              <a:rPr lang="en-GB" dirty="0" smtClean="0"/>
              <a:t>: </a:t>
            </a:r>
            <a:r>
              <a:rPr lang="en-GB" dirty="0"/>
              <a:t>a price </a:t>
            </a:r>
            <a:r>
              <a:rPr lang="en-GB" dirty="0" smtClean="0"/>
              <a:t>at which they </a:t>
            </a:r>
            <a:r>
              <a:rPr lang="en-GB" dirty="0"/>
              <a:t>are willing to </a:t>
            </a:r>
            <a:r>
              <a:rPr lang="en-GB" dirty="0" smtClean="0"/>
              <a:t>sell.</a:t>
            </a:r>
          </a:p>
          <a:p>
            <a:r>
              <a:rPr lang="en-GB" dirty="0" smtClean="0"/>
              <a:t>Bids and asks are posted.</a:t>
            </a:r>
          </a:p>
          <a:p>
            <a:r>
              <a:rPr lang="en-GB" dirty="0" smtClean="0"/>
              <a:t>At any time a buyer can accept a posted ask of a seller – and then a trade takes place at that price.</a:t>
            </a:r>
            <a:endParaRPr lang="en-GB" dirty="0"/>
          </a:p>
          <a:p>
            <a:r>
              <a:rPr lang="en-GB" dirty="0"/>
              <a:t>At any time a </a:t>
            </a:r>
            <a:r>
              <a:rPr lang="en-GB" dirty="0" smtClean="0"/>
              <a:t>seller </a:t>
            </a:r>
            <a:r>
              <a:rPr lang="en-GB" dirty="0"/>
              <a:t>can accept a posted </a:t>
            </a:r>
            <a:r>
              <a:rPr lang="en-GB" dirty="0" smtClean="0"/>
              <a:t>bid </a:t>
            </a:r>
            <a:r>
              <a:rPr lang="en-GB" dirty="0"/>
              <a:t>of a seller – and then a trade takes place at that price</a:t>
            </a:r>
            <a:r>
              <a:rPr lang="en-GB" dirty="0" smtClean="0"/>
              <a:t>.</a:t>
            </a:r>
          </a:p>
          <a:p>
            <a:r>
              <a:rPr lang="en-GB" dirty="0" smtClean="0"/>
              <a:t>There is no communication between the subjects and they do not know each others reservation prices.</a:t>
            </a:r>
            <a:endParaRPr lang="en-GB" dirty="0"/>
          </a:p>
          <a:p>
            <a:endParaRPr lang="en-GB" dirty="0" smtClean="0"/>
          </a:p>
        </p:txBody>
      </p:sp>
    </p:spTree>
    <p:extLst>
      <p:ext uri="{BB962C8B-B14F-4D97-AF65-F5344CB8AC3E}">
        <p14:creationId xmlns:p14="http://schemas.microsoft.com/office/powerpoint/2010/main" val="17116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smtClean="0"/>
              <a:t>The classic example from smith 1962</a:t>
            </a:r>
            <a:endParaRPr lang="en-GB" sz="30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3888432" cy="481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2120" y="1916832"/>
            <a:ext cx="2448272" cy="1200329"/>
          </a:xfrm>
          <a:prstGeom prst="rect">
            <a:avLst/>
          </a:prstGeom>
          <a:noFill/>
        </p:spPr>
        <p:txBody>
          <a:bodyPr wrap="square" rtlCol="0">
            <a:spAutoFit/>
          </a:bodyPr>
          <a:lstStyle/>
          <a:p>
            <a:r>
              <a:rPr lang="en-GB" dirty="0" smtClean="0"/>
              <a:t>11 potential buyers with reservation prices from 3.25 to 0.75.</a:t>
            </a:r>
            <a:endParaRPr lang="en-GB" dirty="0"/>
          </a:p>
        </p:txBody>
      </p:sp>
      <p:sp>
        <p:nvSpPr>
          <p:cNvPr id="5" name="TextBox 4"/>
          <p:cNvSpPr txBox="1"/>
          <p:nvPr/>
        </p:nvSpPr>
        <p:spPr>
          <a:xfrm>
            <a:off x="5652120" y="3573016"/>
            <a:ext cx="2376264" cy="1200329"/>
          </a:xfrm>
          <a:prstGeom prst="rect">
            <a:avLst/>
          </a:prstGeom>
          <a:noFill/>
        </p:spPr>
        <p:txBody>
          <a:bodyPr wrap="square" rtlCol="0">
            <a:spAutoFit/>
          </a:bodyPr>
          <a:lstStyle/>
          <a:p>
            <a:r>
              <a:rPr lang="en-GB" dirty="0" smtClean="0"/>
              <a:t>11 potential sellers with reservation prices from 0.75 to 3.25.</a:t>
            </a:r>
            <a:endParaRPr lang="en-GB" dirty="0"/>
          </a:p>
        </p:txBody>
      </p:sp>
      <p:sp>
        <p:nvSpPr>
          <p:cNvPr id="6" name="TextBox 5"/>
          <p:cNvSpPr txBox="1"/>
          <p:nvPr/>
        </p:nvSpPr>
        <p:spPr>
          <a:xfrm>
            <a:off x="5724128" y="5085184"/>
            <a:ext cx="2160240" cy="646331"/>
          </a:xfrm>
          <a:prstGeom prst="rect">
            <a:avLst/>
          </a:prstGeom>
          <a:noFill/>
        </p:spPr>
        <p:txBody>
          <a:bodyPr wrap="square" rtlCol="0">
            <a:spAutoFit/>
          </a:bodyPr>
          <a:lstStyle/>
          <a:p>
            <a:r>
              <a:rPr lang="en-GB" dirty="0" smtClean="0"/>
              <a:t>Equilibrium price 2.00.</a:t>
            </a:r>
            <a:endParaRPr lang="en-GB" dirty="0"/>
          </a:p>
        </p:txBody>
      </p:sp>
    </p:spTree>
    <p:extLst>
      <p:ext uri="{BB962C8B-B14F-4D97-AF65-F5344CB8AC3E}">
        <p14:creationId xmlns:p14="http://schemas.microsoft.com/office/powerpoint/2010/main" val="279031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Economics and</a:t>
            </a:r>
            <a:br>
              <a:rPr lang="en-GB" dirty="0" smtClean="0"/>
            </a:br>
            <a:r>
              <a:rPr lang="en-GB" dirty="0" smtClean="0"/>
              <a:t>Behavioural Economics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These are very closely interlinked. Each feeds into the other.</a:t>
            </a:r>
          </a:p>
          <a:p>
            <a:r>
              <a:rPr lang="en-GB" dirty="0" smtClean="0"/>
              <a:t>Behavioural Economics is a branch of Economics which describes the economic behaviour of human beings. </a:t>
            </a:r>
          </a:p>
          <a:p>
            <a:r>
              <a:rPr lang="en-GB" sz="1200" dirty="0" smtClean="0"/>
              <a:t>(This really is what economics ought to be about, but conventional (neoclassical) economics has too strong assumptions about human rationality. Behavioral economics relaxes these assumptions.)</a:t>
            </a:r>
          </a:p>
          <a:p>
            <a:r>
              <a:rPr lang="en-GB" dirty="0" smtClean="0"/>
              <a:t>Experimental </a:t>
            </a:r>
            <a:r>
              <a:rPr lang="en-GB" dirty="0"/>
              <a:t>Economics is a </a:t>
            </a:r>
            <a:r>
              <a:rPr lang="en-GB" i="1" dirty="0" smtClean="0"/>
              <a:t>method</a:t>
            </a:r>
            <a:r>
              <a:rPr lang="en-GB" dirty="0" smtClean="0"/>
              <a:t> by which economic theories (both behavioural and conventional) are tested for their validity.</a:t>
            </a:r>
          </a:p>
          <a:p>
            <a:r>
              <a:rPr lang="en-GB" dirty="0" smtClean="0"/>
              <a:t>If the test shows that the theory is valid, all well and good.</a:t>
            </a:r>
          </a:p>
          <a:p>
            <a:r>
              <a:rPr lang="en-GB" dirty="0" smtClean="0"/>
              <a:t>If not, the theory is revised…</a:t>
            </a:r>
          </a:p>
          <a:p>
            <a:r>
              <a:rPr lang="en-GB" dirty="0" smtClean="0"/>
              <a:t>… and then tested again, and so on, until it is valid.</a:t>
            </a:r>
          </a:p>
          <a:p>
            <a:endParaRPr lang="en-GB" sz="1200" dirty="0"/>
          </a:p>
        </p:txBody>
      </p:sp>
    </p:spTree>
    <p:extLst>
      <p:ext uri="{BB962C8B-B14F-4D97-AF65-F5344CB8AC3E}">
        <p14:creationId xmlns:p14="http://schemas.microsoft.com/office/powerpoint/2010/main" val="310522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happened in period 1?</a:t>
            </a:r>
            <a:endParaRPr lang="en-GB"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60032" y="1752600"/>
            <a:ext cx="2448272" cy="4268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3279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happened in period 2?</a:t>
            </a:r>
            <a:endParaRPr lang="en-GB"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36096" y="1916832"/>
            <a:ext cx="1944216"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4457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happened in period 3?</a:t>
            </a:r>
            <a:endParaRPr lang="en-GB"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940152" y="1844824"/>
            <a:ext cx="1368152" cy="4248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8230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happened in period 4?</a:t>
            </a:r>
            <a:endParaRPr lang="en-GB"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732240" y="1844824"/>
            <a:ext cx="576064" cy="417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80444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happened in period 5?</a:t>
            </a:r>
            <a:endParaRPr lang="en-GB"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919864" y="5445224"/>
            <a:ext cx="1224136" cy="369332"/>
          </a:xfrm>
          <a:prstGeom prst="rect">
            <a:avLst/>
          </a:prstGeom>
          <a:noFill/>
        </p:spPr>
        <p:txBody>
          <a:bodyPr wrap="square" rtlCol="0">
            <a:spAutoFit/>
          </a:bodyPr>
          <a:lstStyle/>
          <a:p>
            <a:r>
              <a:rPr lang="en-GB" dirty="0" smtClean="0">
                <a:solidFill>
                  <a:srgbClr val="FF0000"/>
                </a:solidFill>
              </a:rPr>
              <a:t>Magic!?</a:t>
            </a:r>
            <a:endParaRPr lang="en-GB" dirty="0">
              <a:solidFill>
                <a:srgbClr val="FF0000"/>
              </a:solidFill>
            </a:endParaRPr>
          </a:p>
        </p:txBody>
      </p:sp>
      <p:sp>
        <p:nvSpPr>
          <p:cNvPr id="3" name="Rectangle 2"/>
          <p:cNvSpPr/>
          <p:nvPr/>
        </p:nvSpPr>
        <p:spPr>
          <a:xfrm>
            <a:off x="8774753" y="309524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9795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theorists are vindicated!</a:t>
            </a:r>
            <a:endParaRPr lang="en-GB" dirty="0"/>
          </a:p>
        </p:txBody>
      </p:sp>
      <p:sp>
        <p:nvSpPr>
          <p:cNvPr id="5" name="TextBox 4"/>
          <p:cNvSpPr txBox="1"/>
          <p:nvPr/>
        </p:nvSpPr>
        <p:spPr>
          <a:xfrm>
            <a:off x="755576" y="1363465"/>
            <a:ext cx="2304256" cy="584775"/>
          </a:xfrm>
          <a:prstGeom prst="rect">
            <a:avLst/>
          </a:prstGeom>
          <a:noFill/>
        </p:spPr>
        <p:txBody>
          <a:bodyPr wrap="square" rtlCol="0">
            <a:spAutoFit/>
          </a:bodyPr>
          <a:lstStyle/>
          <a:p>
            <a:r>
              <a:rPr lang="en-GB" sz="3200" dirty="0" smtClean="0"/>
              <a:t>But…</a:t>
            </a:r>
            <a:endParaRPr lang="en-GB" sz="3200" dirty="0"/>
          </a:p>
        </p:txBody>
      </p:sp>
      <p:sp>
        <p:nvSpPr>
          <p:cNvPr id="6" name="TextBox 5"/>
          <p:cNvSpPr txBox="1"/>
          <p:nvPr/>
        </p:nvSpPr>
        <p:spPr>
          <a:xfrm>
            <a:off x="580910" y="2850736"/>
            <a:ext cx="7951530" cy="923330"/>
          </a:xfrm>
          <a:prstGeom prst="rect">
            <a:avLst/>
          </a:prstGeom>
          <a:noFill/>
        </p:spPr>
        <p:txBody>
          <a:bodyPr wrap="square" rtlCol="0">
            <a:spAutoFit/>
          </a:bodyPr>
          <a:lstStyle/>
          <a:p>
            <a:r>
              <a:rPr lang="en-GB" dirty="0" smtClean="0"/>
              <a:t>All subjects endowed at the start with units of an asset that paid a random dividend with mean 24 cents each period. Endowed also with ultimately worthless experimental money with which to trade.</a:t>
            </a:r>
          </a:p>
        </p:txBody>
      </p:sp>
      <p:cxnSp>
        <p:nvCxnSpPr>
          <p:cNvPr id="15" name="Straight Connector 14"/>
          <p:cNvCxnSpPr/>
          <p:nvPr/>
        </p:nvCxnSpPr>
        <p:spPr>
          <a:xfrm>
            <a:off x="4788024" y="458112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599" y="2142071"/>
            <a:ext cx="4690708" cy="369332"/>
          </a:xfrm>
          <a:prstGeom prst="rect">
            <a:avLst/>
          </a:prstGeom>
          <a:noFill/>
        </p:spPr>
        <p:txBody>
          <a:bodyPr wrap="none" rtlCol="0">
            <a:spAutoFit/>
          </a:bodyPr>
          <a:lstStyle/>
          <a:p>
            <a:r>
              <a:rPr lang="en-GB" dirty="0" smtClean="0"/>
              <a:t>A repeated market – repeated 15 times.</a:t>
            </a:r>
            <a:endParaRPr lang="en-GB" dirty="0"/>
          </a:p>
        </p:txBody>
      </p:sp>
      <p:sp>
        <p:nvSpPr>
          <p:cNvPr id="20" name="TextBox 19"/>
          <p:cNvSpPr txBox="1"/>
          <p:nvPr/>
        </p:nvSpPr>
        <p:spPr>
          <a:xfrm>
            <a:off x="609599" y="2529922"/>
            <a:ext cx="3713123" cy="276999"/>
          </a:xfrm>
          <a:prstGeom prst="rect">
            <a:avLst/>
          </a:prstGeom>
          <a:noFill/>
        </p:spPr>
        <p:txBody>
          <a:bodyPr wrap="square" rtlCol="0">
            <a:spAutoFit/>
          </a:bodyPr>
          <a:lstStyle/>
          <a:p>
            <a:r>
              <a:rPr lang="en-GB" sz="1200" dirty="0" smtClean="0"/>
              <a:t>From Smith, </a:t>
            </a:r>
            <a:r>
              <a:rPr lang="en-GB" sz="1200" dirty="0" err="1" smtClean="0"/>
              <a:t>Suchanek</a:t>
            </a:r>
            <a:r>
              <a:rPr lang="en-GB" sz="1200" dirty="0" smtClean="0"/>
              <a:t> and Williams 1998</a:t>
            </a:r>
            <a:endParaRPr lang="en-GB" sz="1200" dirty="0"/>
          </a:p>
        </p:txBody>
      </p:sp>
      <p:sp>
        <p:nvSpPr>
          <p:cNvPr id="3" name="Content Placeholder 2"/>
          <p:cNvSpPr>
            <a:spLocks noGrp="1"/>
          </p:cNvSpPr>
          <p:nvPr>
            <p:ph idx="1"/>
          </p:nvPr>
        </p:nvSpPr>
        <p:spPr>
          <a:xfrm>
            <a:off x="609599" y="2159911"/>
            <a:ext cx="6347714" cy="3880773"/>
          </a:xfrm>
        </p:spPr>
        <p:txBody>
          <a:bodyPr/>
          <a:lstStyle/>
          <a:p>
            <a:pPr marL="0" indent="0">
              <a:buNone/>
            </a:pPr>
            <a:endParaRPr lang="en-GB" dirty="0" smtClean="0"/>
          </a:p>
          <a:p>
            <a:pPr marL="0" indent="0">
              <a:buNone/>
            </a:pPr>
            <a:endParaRPr lang="en-GB" dirty="0"/>
          </a:p>
        </p:txBody>
      </p:sp>
      <p:sp>
        <p:nvSpPr>
          <p:cNvPr id="4" name="TextBox 3"/>
          <p:cNvSpPr txBox="1"/>
          <p:nvPr/>
        </p:nvSpPr>
        <p:spPr>
          <a:xfrm>
            <a:off x="609599" y="4077072"/>
            <a:ext cx="7202761" cy="1200329"/>
          </a:xfrm>
          <a:prstGeom prst="rect">
            <a:avLst/>
          </a:prstGeom>
          <a:noFill/>
        </p:spPr>
        <p:txBody>
          <a:bodyPr wrap="square" rtlCol="0">
            <a:spAutoFit/>
          </a:bodyPr>
          <a:lstStyle/>
          <a:p>
            <a:r>
              <a:rPr lang="en-GB" dirty="0" smtClean="0"/>
              <a:t>Note what should be the equilibrium price of the asset: </a:t>
            </a:r>
          </a:p>
          <a:p>
            <a:r>
              <a:rPr lang="en-GB" dirty="0" smtClean="0"/>
              <a:t>At the start with 15 periods to go, in each of which the expected dividend is 24, the price should be the value of the asset=15*24.</a:t>
            </a:r>
          </a:p>
          <a:p>
            <a:r>
              <a:rPr lang="en-GB" dirty="0" smtClean="0"/>
              <a:t>The price should fall 24 cents each period.</a:t>
            </a:r>
            <a:endParaRPr lang="en-GB" dirty="0"/>
          </a:p>
        </p:txBody>
      </p:sp>
    </p:spTree>
    <p:extLst>
      <p:ext uri="{BB962C8B-B14F-4D97-AF65-F5344CB8AC3E}">
        <p14:creationId xmlns:p14="http://schemas.microsoft.com/office/powerpoint/2010/main" val="3740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nodePh="1">
                                  <p:stCondLst>
                                    <p:cond delay="0"/>
                                  </p:stCondLst>
                                  <p:endCondLst>
                                    <p:cond evt="begin" delay="0">
                                      <p:tn val="19"/>
                                    </p:cond>
                                  </p:end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p:bldP spid="20" grpId="0"/>
      <p:bldP spid="3" grpId="0" build="p"/>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a:t>
            </a:r>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539870"/>
            <a:ext cx="7202761" cy="388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3648" y="5445224"/>
            <a:ext cx="6264696" cy="646331"/>
          </a:xfrm>
          <a:prstGeom prst="rect">
            <a:avLst/>
          </a:prstGeom>
          <a:noFill/>
        </p:spPr>
        <p:txBody>
          <a:bodyPr wrap="square" rtlCol="0">
            <a:spAutoFit/>
          </a:bodyPr>
          <a:lstStyle/>
          <a:p>
            <a:r>
              <a:rPr lang="en-GB" dirty="0" smtClean="0"/>
              <a:t>We observe a bubble and a crash! </a:t>
            </a:r>
          </a:p>
          <a:p>
            <a:r>
              <a:rPr lang="en-GB" dirty="0" smtClean="0"/>
              <a:t>What was happening?</a:t>
            </a:r>
            <a:endParaRPr lang="en-GB" dirty="0"/>
          </a:p>
        </p:txBody>
      </p:sp>
    </p:spTree>
    <p:extLst>
      <p:ext uri="{BB962C8B-B14F-4D97-AF65-F5344CB8AC3E}">
        <p14:creationId xmlns:p14="http://schemas.microsoft.com/office/powerpoint/2010/main" val="343797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Game theory</a:t>
            </a:r>
            <a:endParaRPr lang="en-GB" dirty="0"/>
          </a:p>
        </p:txBody>
      </p:sp>
      <p:sp>
        <p:nvSpPr>
          <p:cNvPr id="3" name="Content Placeholder 2"/>
          <p:cNvSpPr>
            <a:spLocks noGrp="1"/>
          </p:cNvSpPr>
          <p:nvPr>
            <p:ph idx="1"/>
          </p:nvPr>
        </p:nvSpPr>
        <p:spPr/>
        <p:txBody>
          <a:bodyPr/>
          <a:lstStyle/>
          <a:p>
            <a:r>
              <a:rPr lang="en-GB" dirty="0" smtClean="0">
                <a:solidFill>
                  <a:schemeClr val="tx1"/>
                </a:solidFill>
              </a:rPr>
              <a:t>Again here theorists are obsessed with equilibrium – here the Nash Equilibrium…</a:t>
            </a:r>
          </a:p>
          <a:p>
            <a:r>
              <a:rPr lang="en-GB" dirty="0" smtClean="0">
                <a:solidFill>
                  <a:schemeClr val="tx1"/>
                </a:solidFill>
              </a:rPr>
              <a:t>… in which everybody is doing the best for themselves given what everyone else is doing.</a:t>
            </a:r>
          </a:p>
          <a:p>
            <a:r>
              <a:rPr lang="en-GB" dirty="0" smtClean="0">
                <a:solidFill>
                  <a:schemeClr val="tx1"/>
                </a:solidFill>
              </a:rPr>
              <a:t>It is an equilibrium in the sense that once we are there, no individual </a:t>
            </a:r>
            <a:r>
              <a:rPr lang="en-GB" dirty="0">
                <a:solidFill>
                  <a:schemeClr val="tx1"/>
                </a:solidFill>
              </a:rPr>
              <a:t>c</a:t>
            </a:r>
            <a:r>
              <a:rPr lang="en-GB" dirty="0" smtClean="0">
                <a:solidFill>
                  <a:schemeClr val="tx1"/>
                </a:solidFill>
              </a:rPr>
              <a:t>an gain by changing his or her decision.</a:t>
            </a:r>
          </a:p>
          <a:p>
            <a:endParaRPr lang="en-GB" dirty="0" smtClean="0">
              <a:solidFill>
                <a:schemeClr val="tx1"/>
              </a:solidFill>
            </a:endParaRPr>
          </a:p>
          <a:p>
            <a:r>
              <a:rPr lang="en-GB" dirty="0" smtClean="0">
                <a:solidFill>
                  <a:schemeClr val="tx1"/>
                </a:solidFill>
              </a:rPr>
              <a:t>But is it attained?</a:t>
            </a:r>
          </a:p>
          <a:p>
            <a:r>
              <a:rPr lang="en-GB" dirty="0" smtClean="0">
                <a:solidFill>
                  <a:schemeClr val="tx1"/>
                </a:solidFill>
              </a:rPr>
              <a:t>Only experiments can tell us.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509120"/>
            <a:ext cx="147637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11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Setting up an experiment to test the equilibrium of a game</a:t>
            </a:r>
            <a:endParaRPr lang="en-GB" dirty="0"/>
          </a:p>
        </p:txBody>
      </p:sp>
      <p:sp>
        <p:nvSpPr>
          <p:cNvPr id="3" name="Content Placeholder 2"/>
          <p:cNvSpPr>
            <a:spLocks noGrp="1"/>
          </p:cNvSpPr>
          <p:nvPr>
            <p:ph idx="1"/>
          </p:nvPr>
        </p:nvSpPr>
        <p:spPr/>
        <p:txBody>
          <a:bodyPr/>
          <a:lstStyle/>
          <a:p>
            <a:r>
              <a:rPr lang="en-GB" dirty="0" smtClean="0"/>
              <a:t>Decide the number of players in the game.</a:t>
            </a:r>
          </a:p>
          <a:p>
            <a:r>
              <a:rPr lang="en-GB" dirty="0" smtClean="0"/>
              <a:t>Show them all the </a:t>
            </a:r>
            <a:r>
              <a:rPr lang="en-GB" i="1" dirty="0" smtClean="0"/>
              <a:t>Payoff ‘Matrix’ </a:t>
            </a:r>
            <a:r>
              <a:rPr lang="en-GB" dirty="0" smtClean="0"/>
              <a:t>which specifies, for each player, the payoff he/she would get for each set of decision of all the players.</a:t>
            </a:r>
          </a:p>
          <a:p>
            <a:r>
              <a:rPr lang="en-GB" dirty="0" smtClean="0"/>
              <a:t>Get them all (in a simultaneous play game) to simultaneously take their decision.</a:t>
            </a:r>
          </a:p>
          <a:p>
            <a:r>
              <a:rPr lang="en-GB" dirty="0" smtClean="0"/>
              <a:t>Use the Payoff ‘Matrix’ to determine the payoff of each player.</a:t>
            </a:r>
          </a:p>
          <a:p>
            <a:r>
              <a:rPr lang="en-GB" dirty="0" smtClean="0"/>
              <a:t>Pay them.</a:t>
            </a:r>
          </a:p>
          <a:p>
            <a:r>
              <a:rPr lang="en-GB" dirty="0" smtClean="0"/>
              <a:t>End of experiment.</a:t>
            </a:r>
            <a:endParaRPr lang="en-GB" dirty="0"/>
          </a:p>
        </p:txBody>
      </p:sp>
    </p:spTree>
    <p:extLst>
      <p:ext uri="{BB962C8B-B14F-4D97-AF65-F5344CB8AC3E}">
        <p14:creationId xmlns:p14="http://schemas.microsoft.com/office/powerpoint/2010/main" val="135857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up a test of Game Theory (2-person game)</a:t>
            </a:r>
            <a:endParaRPr lang="en-GB" dirty="0"/>
          </a:p>
        </p:txBody>
      </p:sp>
      <p:sp>
        <p:nvSpPr>
          <p:cNvPr id="3" name="Content Placeholder 2"/>
          <p:cNvSpPr>
            <a:spLocks noGrp="1"/>
          </p:cNvSpPr>
          <p:nvPr>
            <p:ph idx="1"/>
          </p:nvPr>
        </p:nvSpPr>
        <p:spPr/>
        <p:txBody>
          <a:bodyPr>
            <a:normAutofit lnSpcReduction="10000"/>
          </a:bodyPr>
          <a:lstStyle/>
          <a:p>
            <a:r>
              <a:rPr lang="en-GB" dirty="0" smtClean="0"/>
              <a:t>Invite 2 people to the lab.</a:t>
            </a:r>
          </a:p>
          <a:p>
            <a:r>
              <a:rPr lang="en-GB" dirty="0" smtClean="0"/>
              <a:t>Show them the payoff matrix</a:t>
            </a:r>
          </a:p>
          <a:p>
            <a:endParaRPr lang="en-GB" dirty="0" smtClean="0"/>
          </a:p>
          <a:p>
            <a:endParaRPr lang="en-GB" dirty="0" smtClean="0"/>
          </a:p>
          <a:p>
            <a:endParaRPr lang="en-GB" dirty="0"/>
          </a:p>
          <a:p>
            <a:endParaRPr lang="en-GB" dirty="0" smtClean="0"/>
          </a:p>
          <a:p>
            <a:r>
              <a:rPr lang="en-GB" dirty="0" smtClean="0"/>
              <a:t>Tell them the ‘</a:t>
            </a:r>
            <a:r>
              <a:rPr lang="en-GB" dirty="0"/>
              <a:t>r</a:t>
            </a:r>
            <a:r>
              <a:rPr lang="en-GB" dirty="0" smtClean="0"/>
              <a:t>ules of the game’.</a:t>
            </a:r>
          </a:p>
          <a:p>
            <a:r>
              <a:rPr lang="en-GB" dirty="0" smtClean="0"/>
              <a:t>If a simultaneous play game, get player A to choose a row and Player B a column simultaneously and without communication. Pay them their payoffs and let them leave.</a:t>
            </a:r>
            <a:endParaRPr lang="en-GB" dirty="0"/>
          </a:p>
        </p:txBody>
      </p:sp>
      <p:pic>
        <p:nvPicPr>
          <p:cNvPr id="4" name="Picture 3"/>
          <p:cNvPicPr>
            <a:picLocks noChangeAspect="1"/>
          </p:cNvPicPr>
          <p:nvPr/>
        </p:nvPicPr>
        <p:blipFill>
          <a:blip r:embed="rId2"/>
          <a:stretch>
            <a:fillRect/>
          </a:stretch>
        </p:blipFill>
        <p:spPr>
          <a:xfrm>
            <a:off x="1115616" y="2780928"/>
            <a:ext cx="4896544" cy="1658256"/>
          </a:xfrm>
          <a:prstGeom prst="rect">
            <a:avLst/>
          </a:prstGeom>
        </p:spPr>
      </p:pic>
    </p:spTree>
    <p:extLst>
      <p:ext uri="{BB962C8B-B14F-4D97-AF65-F5344CB8AC3E}">
        <p14:creationId xmlns:p14="http://schemas.microsoft.com/office/powerpoint/2010/main" val="267602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Preamble</a:t>
            </a:r>
            <a:endParaRPr lang="en-GB" dirty="0"/>
          </a:p>
        </p:txBody>
      </p:sp>
      <p:sp>
        <p:nvSpPr>
          <p:cNvPr id="3" name="Content Placeholder 2"/>
          <p:cNvSpPr>
            <a:spLocks noGrp="1"/>
          </p:cNvSpPr>
          <p:nvPr>
            <p:ph idx="1"/>
          </p:nvPr>
        </p:nvSpPr>
        <p:spPr/>
        <p:txBody>
          <a:bodyPr/>
          <a:lstStyle/>
          <a:p>
            <a:r>
              <a:rPr lang="en-GB" dirty="0" smtClean="0"/>
              <a:t>This is a lecture on experimental </a:t>
            </a:r>
            <a:r>
              <a:rPr lang="en-GB" b="1" dirty="0" smtClean="0"/>
              <a:t>economics,</a:t>
            </a:r>
          </a:p>
          <a:p>
            <a:r>
              <a:rPr lang="en-GB" dirty="0" smtClean="0"/>
              <a:t>And not on experimental psychology</a:t>
            </a:r>
          </a:p>
          <a:p>
            <a:r>
              <a:rPr lang="en-GB" dirty="0" smtClean="0"/>
              <a:t>Or experimental anything-else.</a:t>
            </a:r>
          </a:p>
          <a:p>
            <a:endParaRPr lang="en-GB" dirty="0" smtClean="0"/>
          </a:p>
          <a:p>
            <a:endParaRPr lang="en-GB" dirty="0"/>
          </a:p>
          <a:p>
            <a:endParaRPr lang="en-GB" dirty="0"/>
          </a:p>
          <a:p>
            <a:r>
              <a:rPr lang="en-GB" dirty="0" smtClean="0"/>
              <a:t>I presume a basic understanding of economics.</a:t>
            </a:r>
          </a:p>
          <a:p>
            <a:r>
              <a:rPr lang="en-GB" dirty="0" smtClean="0"/>
              <a:t>Stop me if I am assuming too much.</a:t>
            </a:r>
            <a:endParaRPr lang="en-GB" dirty="0"/>
          </a:p>
        </p:txBody>
      </p:sp>
    </p:spTree>
    <p:extLst>
      <p:ext uri="{BB962C8B-B14F-4D97-AF65-F5344CB8AC3E}">
        <p14:creationId xmlns:p14="http://schemas.microsoft.com/office/powerpoint/2010/main" val="4454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That was a symmetric game</a:t>
            </a:r>
            <a:endParaRPr lang="en-GB" dirty="0"/>
          </a:p>
        </p:txBody>
      </p:sp>
      <p:sp>
        <p:nvSpPr>
          <p:cNvPr id="3" name="Content Placeholder 2"/>
          <p:cNvSpPr>
            <a:spLocks noGrp="1"/>
          </p:cNvSpPr>
          <p:nvPr>
            <p:ph idx="1"/>
          </p:nvPr>
        </p:nvSpPr>
        <p:spPr/>
        <p:txBody>
          <a:bodyPr>
            <a:normAutofit fontScale="92500"/>
          </a:bodyPr>
          <a:lstStyle/>
          <a:p>
            <a:r>
              <a:rPr lang="en-GB" dirty="0" smtClean="0">
                <a:solidFill>
                  <a:schemeClr val="tx1"/>
                </a:solidFill>
              </a:rPr>
              <a:t>The two players move simultaneously.</a:t>
            </a: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sz="1600" dirty="0" smtClean="0">
              <a:solidFill>
                <a:schemeClr val="tx1"/>
              </a:solidFill>
            </a:endParaRPr>
          </a:p>
          <a:p>
            <a:r>
              <a:rPr lang="en-GB" sz="1600" dirty="0" smtClean="0">
                <a:solidFill>
                  <a:schemeClr val="tx1"/>
                </a:solidFill>
              </a:rPr>
              <a:t>First number – payoff to A; second - payoff to B.</a:t>
            </a:r>
          </a:p>
          <a:p>
            <a:r>
              <a:rPr lang="en-GB" dirty="0" smtClean="0">
                <a:solidFill>
                  <a:schemeClr val="tx1"/>
                </a:solidFill>
              </a:rPr>
              <a:t>What would you do?</a:t>
            </a:r>
          </a:p>
          <a:p>
            <a:r>
              <a:rPr lang="en-GB" dirty="0" smtClean="0">
                <a:solidFill>
                  <a:schemeClr val="tx1"/>
                </a:solidFill>
              </a:rPr>
              <a:t>What does the theory predict?</a:t>
            </a:r>
          </a:p>
          <a:p>
            <a:r>
              <a:rPr lang="en-GB" dirty="0" smtClean="0">
                <a:solidFill>
                  <a:schemeClr val="tx1"/>
                </a:solidFill>
              </a:rPr>
              <a:t>The theory works! Experiments with real money prove it.</a:t>
            </a:r>
            <a:endParaRPr lang="en-GB"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345758118"/>
              </p:ext>
            </p:extLst>
          </p:nvPr>
        </p:nvGraphicFramePr>
        <p:xfrm>
          <a:off x="971600" y="2708920"/>
          <a:ext cx="6096000" cy="153376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35632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343472">
                  <a:extLst>
                    <a:ext uri="{9D8B030D-6E8A-4147-A177-3AD203B41FA5}">
                      <a16:colId xmlns:a16="http://schemas.microsoft.com/office/drawing/2014/main" val="20003"/>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rPr>
                        <a:t>Player</a:t>
                      </a:r>
                      <a:r>
                        <a:rPr lang="en-GB" b="0" baseline="0" dirty="0" smtClean="0">
                          <a:solidFill>
                            <a:schemeClr val="tx1"/>
                          </a:solidFill>
                        </a:rPr>
                        <a:t> B</a:t>
                      </a:r>
                      <a:r>
                        <a:rPr lang="en-GB" dirty="0" smtClean="0"/>
                        <a:t> 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21248">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GB" baseline="0" dirty="0" smtClean="0"/>
                        <a:t>Player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£10,   £10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£12,   £0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£0,     £12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£11,   £11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421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p:txBody>
          <a:bodyPr>
            <a:normAutofit/>
          </a:bodyPr>
          <a:lstStyle/>
          <a:p>
            <a:r>
              <a:rPr lang="en-GB" dirty="0" smtClean="0">
                <a:solidFill>
                  <a:schemeClr val="tx1"/>
                </a:solidFill>
              </a:rPr>
              <a:t>The two players move simultaneously</a:t>
            </a: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r>
              <a:rPr lang="en-GB" sz="1600" dirty="0" smtClean="0">
                <a:solidFill>
                  <a:schemeClr val="tx1"/>
                </a:solidFill>
              </a:rPr>
              <a:t>First number – payoff to A; second - payoff to B.</a:t>
            </a:r>
          </a:p>
          <a:p>
            <a:r>
              <a:rPr lang="en-GB" dirty="0" smtClean="0">
                <a:solidFill>
                  <a:schemeClr val="tx1"/>
                </a:solidFill>
              </a:rPr>
              <a:t>What would you do?</a:t>
            </a:r>
          </a:p>
          <a:p>
            <a:r>
              <a:rPr lang="en-GB" dirty="0" smtClean="0">
                <a:solidFill>
                  <a:schemeClr val="tx1"/>
                </a:solidFill>
              </a:rPr>
              <a:t>What does the theory predict?</a:t>
            </a:r>
          </a:p>
          <a:p>
            <a:r>
              <a:rPr lang="en-GB" dirty="0" smtClean="0">
                <a:solidFill>
                  <a:schemeClr val="tx1"/>
                </a:solidFill>
              </a:rPr>
              <a:t>The theory does not work! Experiments with real money prove it.</a:t>
            </a:r>
          </a:p>
        </p:txBody>
      </p:sp>
      <p:graphicFrame>
        <p:nvGraphicFramePr>
          <p:cNvPr id="5" name="Table 4"/>
          <p:cNvGraphicFramePr>
            <a:graphicFrameLocks noGrp="1"/>
          </p:cNvGraphicFramePr>
          <p:nvPr>
            <p:extLst>
              <p:ext uri="{D42A27DB-BD31-4B8C-83A1-F6EECF244321}">
                <p14:modId xmlns:p14="http://schemas.microsoft.com/office/powerpoint/2010/main" val="463614591"/>
              </p:ext>
            </p:extLst>
          </p:nvPr>
        </p:nvGraphicFramePr>
        <p:xfrm>
          <a:off x="755576" y="2204864"/>
          <a:ext cx="7200799" cy="148336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gridCol w="1602130">
                  <a:extLst>
                    <a:ext uri="{9D8B030D-6E8A-4147-A177-3AD203B41FA5}">
                      <a16:colId xmlns:a16="http://schemas.microsoft.com/office/drawing/2014/main" val="20001"/>
                    </a:ext>
                  </a:extLst>
                </a:gridCol>
                <a:gridCol w="1998270">
                  <a:extLst>
                    <a:ext uri="{9D8B030D-6E8A-4147-A177-3AD203B41FA5}">
                      <a16:colId xmlns:a16="http://schemas.microsoft.com/office/drawing/2014/main" val="20002"/>
                    </a:ext>
                  </a:extLst>
                </a:gridCol>
                <a:gridCol w="1800199">
                  <a:extLst>
                    <a:ext uri="{9D8B030D-6E8A-4147-A177-3AD203B41FA5}">
                      <a16:colId xmlns:a16="http://schemas.microsoft.com/office/drawing/2014/main" val="20003"/>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rPr>
                        <a:t>Player</a:t>
                      </a:r>
                      <a:r>
                        <a:rPr lang="en-GB" b="0" baseline="0" dirty="0" smtClean="0">
                          <a:solidFill>
                            <a:schemeClr val="tx1"/>
                          </a:solidFill>
                        </a:rPr>
                        <a:t> B</a:t>
                      </a:r>
                      <a:r>
                        <a:rPr lang="en-GB" dirty="0" smtClean="0"/>
                        <a:t> 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GB" baseline="0" dirty="0" smtClean="0"/>
                        <a:t>Player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   £1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£1001,   £0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£0,  £1001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t>£1000,   £1000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83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tell us?</a:t>
            </a:r>
            <a:endParaRPr lang="en-GB" dirty="0"/>
          </a:p>
        </p:txBody>
      </p:sp>
      <p:sp>
        <p:nvSpPr>
          <p:cNvPr id="3" name="Content Placeholder 2"/>
          <p:cNvSpPr>
            <a:spLocks noGrp="1"/>
          </p:cNvSpPr>
          <p:nvPr>
            <p:ph idx="1"/>
          </p:nvPr>
        </p:nvSpPr>
        <p:spPr/>
        <p:txBody>
          <a:bodyPr/>
          <a:lstStyle/>
          <a:p>
            <a:r>
              <a:rPr lang="en-GB" dirty="0" smtClean="0">
                <a:solidFill>
                  <a:schemeClr val="tx1"/>
                </a:solidFill>
              </a:rPr>
              <a:t>Game theory ‘predictions’ are satisfied sometimes but not always.</a:t>
            </a:r>
          </a:p>
          <a:p>
            <a:r>
              <a:rPr lang="en-GB" dirty="0" smtClean="0">
                <a:solidFill>
                  <a:schemeClr val="tx1"/>
                </a:solidFill>
              </a:rPr>
              <a:t>It depends on the out-of-equilibrium payoffs – which are irrelevant to the theory.</a:t>
            </a:r>
          </a:p>
          <a:p>
            <a:r>
              <a:rPr lang="en-GB" dirty="0" smtClean="0">
                <a:solidFill>
                  <a:schemeClr val="tx1"/>
                </a:solidFill>
              </a:rPr>
              <a:t>Is out-of-equilibrium play a sign of trust, other-regarding preferences, or better-than-Nash rationality?</a:t>
            </a:r>
          </a:p>
          <a:p>
            <a:r>
              <a:rPr lang="en-GB" dirty="0" smtClean="0">
                <a:solidFill>
                  <a:schemeClr val="tx1"/>
                </a:solidFill>
              </a:rPr>
              <a:t>Other experiments can tell us.</a:t>
            </a:r>
            <a:endParaRPr lang="en-GB" dirty="0">
              <a:solidFill>
                <a:schemeClr val="tx1"/>
              </a:solidFill>
            </a:endParaRPr>
          </a:p>
        </p:txBody>
      </p:sp>
    </p:spTree>
    <p:extLst>
      <p:ext uri="{BB962C8B-B14F-4D97-AF65-F5344CB8AC3E}">
        <p14:creationId xmlns:p14="http://schemas.microsoft.com/office/powerpoint/2010/main" val="12657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 sequential-play game</a:t>
            </a:r>
            <a:endParaRPr lang="en-GB" dirty="0"/>
          </a:p>
        </p:txBody>
      </p:sp>
      <p:sp>
        <p:nvSpPr>
          <p:cNvPr id="3" name="Content Placeholder 2"/>
          <p:cNvSpPr>
            <a:spLocks noGrp="1"/>
          </p:cNvSpPr>
          <p:nvPr>
            <p:ph idx="1"/>
          </p:nvPr>
        </p:nvSpPr>
        <p:spPr/>
        <p:txBody>
          <a:bodyPr>
            <a:normAutofit/>
          </a:bodyPr>
          <a:lstStyle/>
          <a:p>
            <a:r>
              <a:rPr lang="en-GB" dirty="0" smtClean="0">
                <a:solidFill>
                  <a:schemeClr val="tx1"/>
                </a:solidFill>
              </a:rPr>
              <a:t>A simple sequential one-shot Trust Game.</a:t>
            </a:r>
          </a:p>
          <a:p>
            <a:r>
              <a:rPr lang="en-GB" dirty="0" smtClean="0">
                <a:solidFill>
                  <a:schemeClr val="tx1"/>
                </a:solidFill>
              </a:rPr>
              <a:t>Two players, A and B. A has some money given to him/her by the experimenter; he can pass some to B and the amount becomes quadrupled.</a:t>
            </a:r>
          </a:p>
          <a:p>
            <a:r>
              <a:rPr lang="en-GB" dirty="0" smtClean="0">
                <a:solidFill>
                  <a:schemeClr val="tx1"/>
                </a:solidFill>
              </a:rPr>
              <a:t>Then B has to decide how much to pass back to A.</a:t>
            </a:r>
          </a:p>
          <a:p>
            <a:r>
              <a:rPr lang="en-GB" dirty="0" smtClean="0">
                <a:solidFill>
                  <a:schemeClr val="tx1"/>
                </a:solidFill>
              </a:rPr>
              <a:t>What is the Nash Equilibrium? </a:t>
            </a:r>
          </a:p>
          <a:p>
            <a:r>
              <a:rPr lang="en-GB" dirty="0" smtClean="0">
                <a:solidFill>
                  <a:schemeClr val="tx1"/>
                </a:solidFill>
              </a:rPr>
              <a:t>What do experiments show?</a:t>
            </a:r>
          </a:p>
          <a:p>
            <a:r>
              <a:rPr lang="en-GB" dirty="0" smtClean="0">
                <a:solidFill>
                  <a:schemeClr val="tx1"/>
                </a:solidFill>
              </a:rPr>
              <a:t>That Player A does pass some money – often 50% of the given amount.</a:t>
            </a:r>
          </a:p>
          <a:p>
            <a:r>
              <a:rPr lang="en-GB" dirty="0" smtClean="0">
                <a:solidFill>
                  <a:schemeClr val="tx1"/>
                </a:solidFill>
              </a:rPr>
              <a:t>Trust? Other-regarding preferences? Better-than-Nash rationality?</a:t>
            </a:r>
          </a:p>
        </p:txBody>
      </p:sp>
    </p:spTree>
    <p:extLst>
      <p:ext uri="{BB962C8B-B14F-4D97-AF65-F5344CB8AC3E}">
        <p14:creationId xmlns:p14="http://schemas.microsoft.com/office/powerpoint/2010/main" val="27713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Axioms</a:t>
            </a:r>
            <a:endParaRPr lang="en-GB" dirty="0"/>
          </a:p>
        </p:txBody>
      </p:sp>
      <p:sp>
        <p:nvSpPr>
          <p:cNvPr id="3" name="Content Placeholder 2"/>
          <p:cNvSpPr>
            <a:spLocks noGrp="1"/>
          </p:cNvSpPr>
          <p:nvPr>
            <p:ph idx="1"/>
          </p:nvPr>
        </p:nvSpPr>
        <p:spPr>
          <a:xfrm>
            <a:off x="457200" y="1752600"/>
            <a:ext cx="8229600" cy="4844752"/>
          </a:xfrm>
        </p:spPr>
        <p:txBody>
          <a:bodyPr/>
          <a:lstStyle/>
          <a:p>
            <a:r>
              <a:rPr lang="en-GB" dirty="0" smtClean="0"/>
              <a:t>Economists love axioms – definitions of ‘rationality’.</a:t>
            </a:r>
          </a:p>
          <a:p>
            <a:r>
              <a:rPr lang="en-GB" dirty="0" smtClean="0"/>
              <a:t>They are beautiful and intellectually appealing.</a:t>
            </a:r>
          </a:p>
          <a:p>
            <a:r>
              <a:rPr lang="en-GB" dirty="0" smtClean="0"/>
              <a:t>Consider this axiom – which is called the </a:t>
            </a:r>
            <a:r>
              <a:rPr lang="en-GB" i="1" dirty="0" smtClean="0"/>
              <a:t>Independence Axiom.</a:t>
            </a:r>
          </a:p>
          <a:p>
            <a:r>
              <a:rPr lang="en-GB" dirty="0" smtClean="0"/>
              <a:t>Suppose you prefer A to B, where A and B can be anything.</a:t>
            </a:r>
          </a:p>
          <a:p>
            <a:r>
              <a:rPr lang="en-GB" dirty="0" smtClean="0"/>
              <a:t>Now suppose you are offered the following risky choice: between Left and Right. Which would you choose? C is anything. </a:t>
            </a:r>
            <a:r>
              <a:rPr lang="en-GB" i="1" dirty="0"/>
              <a:t>p</a:t>
            </a:r>
            <a:r>
              <a:rPr lang="en-GB" i="1" dirty="0" smtClean="0"/>
              <a:t> </a:t>
            </a:r>
            <a:r>
              <a:rPr lang="en-GB" dirty="0" smtClean="0"/>
              <a:t>is anything.</a:t>
            </a:r>
            <a:endParaRPr lang="en-GB" dirty="0"/>
          </a:p>
          <a:p>
            <a:endParaRPr lang="en-GB" dirty="0"/>
          </a:p>
        </p:txBody>
      </p:sp>
      <p:grpSp>
        <p:nvGrpSpPr>
          <p:cNvPr id="16" name="Group 15"/>
          <p:cNvGrpSpPr/>
          <p:nvPr/>
        </p:nvGrpSpPr>
        <p:grpSpPr>
          <a:xfrm>
            <a:off x="1528508" y="4676350"/>
            <a:ext cx="1583588" cy="914038"/>
            <a:chOff x="1173384" y="5435932"/>
            <a:chExt cx="1583588" cy="914038"/>
          </a:xfrm>
        </p:grpSpPr>
        <p:sp>
          <p:nvSpPr>
            <p:cNvPr id="4" name="Oval 3"/>
            <p:cNvSpPr/>
            <p:nvPr/>
          </p:nvSpPr>
          <p:spPr>
            <a:xfrm>
              <a:off x="1173384" y="5805264"/>
              <a:ext cx="216024"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4" idx="6"/>
            </p:cNvCxnSpPr>
            <p:nvPr/>
          </p:nvCxnSpPr>
          <p:spPr>
            <a:xfrm flipV="1">
              <a:off x="1389408" y="5661248"/>
              <a:ext cx="734320" cy="258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6"/>
            </p:cNvCxnSpPr>
            <p:nvPr/>
          </p:nvCxnSpPr>
          <p:spPr>
            <a:xfrm>
              <a:off x="1389408" y="5919564"/>
              <a:ext cx="734320" cy="245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08900" y="5435932"/>
              <a:ext cx="648072" cy="369332"/>
            </a:xfrm>
            <a:prstGeom prst="rect">
              <a:avLst/>
            </a:prstGeom>
            <a:noFill/>
          </p:spPr>
          <p:txBody>
            <a:bodyPr wrap="square" rtlCol="0">
              <a:spAutoFit/>
            </a:bodyPr>
            <a:lstStyle/>
            <a:p>
              <a:r>
                <a:rPr lang="en-GB" dirty="0" smtClean="0"/>
                <a:t>A</a:t>
              </a:r>
              <a:endParaRPr lang="en-GB" dirty="0"/>
            </a:p>
          </p:txBody>
        </p:sp>
        <p:sp>
          <p:nvSpPr>
            <p:cNvPr id="10" name="TextBox 9"/>
            <p:cNvSpPr txBox="1"/>
            <p:nvPr/>
          </p:nvSpPr>
          <p:spPr>
            <a:xfrm>
              <a:off x="2152318" y="5980638"/>
              <a:ext cx="561236" cy="369332"/>
            </a:xfrm>
            <a:prstGeom prst="rect">
              <a:avLst/>
            </a:prstGeom>
            <a:noFill/>
          </p:spPr>
          <p:txBody>
            <a:bodyPr wrap="square" rtlCol="0">
              <a:spAutoFit/>
            </a:bodyPr>
            <a:lstStyle/>
            <a:p>
              <a:r>
                <a:rPr lang="en-GB" dirty="0"/>
                <a:t>C</a:t>
              </a:r>
            </a:p>
          </p:txBody>
        </p:sp>
        <p:sp>
          <p:nvSpPr>
            <p:cNvPr id="11" name="TextBox 10"/>
            <p:cNvSpPr txBox="1"/>
            <p:nvPr/>
          </p:nvSpPr>
          <p:spPr>
            <a:xfrm>
              <a:off x="1654580" y="5538072"/>
              <a:ext cx="396044" cy="276999"/>
            </a:xfrm>
            <a:prstGeom prst="rect">
              <a:avLst/>
            </a:prstGeom>
            <a:noFill/>
          </p:spPr>
          <p:txBody>
            <a:bodyPr wrap="square" rtlCol="0">
              <a:spAutoFit/>
            </a:bodyPr>
            <a:lstStyle/>
            <a:p>
              <a:r>
                <a:rPr lang="en-GB" sz="1200" i="1" dirty="0" smtClean="0"/>
                <a:t>p</a:t>
              </a:r>
              <a:endParaRPr lang="en-GB" sz="1200" i="1" dirty="0"/>
            </a:p>
          </p:txBody>
        </p:sp>
        <p:sp>
          <p:nvSpPr>
            <p:cNvPr id="12" name="TextBox 11"/>
            <p:cNvSpPr txBox="1"/>
            <p:nvPr/>
          </p:nvSpPr>
          <p:spPr>
            <a:xfrm>
              <a:off x="1538282" y="6042434"/>
              <a:ext cx="628640" cy="276999"/>
            </a:xfrm>
            <a:prstGeom prst="rect">
              <a:avLst/>
            </a:prstGeom>
            <a:noFill/>
          </p:spPr>
          <p:txBody>
            <a:bodyPr wrap="square" rtlCol="0">
              <a:spAutoFit/>
            </a:bodyPr>
            <a:lstStyle/>
            <a:p>
              <a:r>
                <a:rPr lang="en-GB" sz="1200" i="1" dirty="0" smtClean="0"/>
                <a:t>1-p</a:t>
              </a:r>
              <a:endParaRPr lang="en-GB" sz="1200" i="1" dirty="0"/>
            </a:p>
          </p:txBody>
        </p:sp>
      </p:grpSp>
      <p:grpSp>
        <p:nvGrpSpPr>
          <p:cNvPr id="17" name="Group 16"/>
          <p:cNvGrpSpPr/>
          <p:nvPr/>
        </p:nvGrpSpPr>
        <p:grpSpPr>
          <a:xfrm>
            <a:off x="4778380" y="4729764"/>
            <a:ext cx="1608891" cy="982584"/>
            <a:chOff x="3656419" y="5445739"/>
            <a:chExt cx="1608891" cy="982584"/>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419" y="5815071"/>
              <a:ext cx="244475"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921" y="5579815"/>
              <a:ext cx="822325"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0894" y="5942864"/>
              <a:ext cx="822325"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617238" y="5445739"/>
              <a:ext cx="648072" cy="369332"/>
            </a:xfrm>
            <a:prstGeom prst="rect">
              <a:avLst/>
            </a:prstGeom>
            <a:noFill/>
          </p:spPr>
          <p:txBody>
            <a:bodyPr wrap="square" rtlCol="0">
              <a:spAutoFit/>
            </a:bodyPr>
            <a:lstStyle/>
            <a:p>
              <a:r>
                <a:rPr lang="en-GB" dirty="0" smtClean="0"/>
                <a:t>B</a:t>
              </a:r>
              <a:endParaRPr lang="en-GB" dirty="0"/>
            </a:p>
          </p:txBody>
        </p:sp>
        <p:sp>
          <p:nvSpPr>
            <p:cNvPr id="14" name="TextBox 13"/>
            <p:cNvSpPr txBox="1"/>
            <p:nvPr/>
          </p:nvSpPr>
          <p:spPr>
            <a:xfrm>
              <a:off x="4593232" y="6042434"/>
              <a:ext cx="504056" cy="369332"/>
            </a:xfrm>
            <a:prstGeom prst="rect">
              <a:avLst/>
            </a:prstGeom>
            <a:noFill/>
          </p:spPr>
          <p:txBody>
            <a:bodyPr wrap="square" rtlCol="0">
              <a:spAutoFit/>
            </a:bodyPr>
            <a:lstStyle/>
            <a:p>
              <a:r>
                <a:rPr lang="en-GB" dirty="0" smtClean="0"/>
                <a:t>C</a:t>
              </a:r>
              <a:endParaRPr lang="en-GB" dirty="0"/>
            </a:p>
          </p:txBody>
        </p:sp>
        <p:pic>
          <p:nvPicPr>
            <p:cNvPr id="615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645" y="5514646"/>
              <a:ext cx="3968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4582" y="6104473"/>
              <a:ext cx="6286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TextBox 14"/>
          <p:cNvSpPr txBox="1"/>
          <p:nvPr/>
        </p:nvSpPr>
        <p:spPr>
          <a:xfrm>
            <a:off x="6804248" y="5538072"/>
            <a:ext cx="2088232" cy="646331"/>
          </a:xfrm>
          <a:prstGeom prst="rect">
            <a:avLst/>
          </a:prstGeom>
          <a:noFill/>
        </p:spPr>
        <p:txBody>
          <a:bodyPr wrap="square" rtlCol="0">
            <a:spAutoFit/>
          </a:bodyPr>
          <a:lstStyle/>
          <a:p>
            <a:r>
              <a:rPr lang="en-GB" sz="1200" dirty="0" smtClean="0"/>
              <a:t>These are both risky choices with probabilities </a:t>
            </a:r>
            <a:r>
              <a:rPr lang="en-GB" sz="1200" i="1" dirty="0" smtClean="0"/>
              <a:t>p </a:t>
            </a:r>
            <a:r>
              <a:rPr lang="en-GB" sz="1200" dirty="0" smtClean="0"/>
              <a:t>and </a:t>
            </a:r>
            <a:r>
              <a:rPr lang="en-GB" sz="1200" i="1" dirty="0" smtClean="0"/>
              <a:t>1-p</a:t>
            </a:r>
            <a:r>
              <a:rPr lang="en-GB" sz="1200" dirty="0" smtClean="0"/>
              <a:t>.</a:t>
            </a:r>
            <a:endParaRPr lang="en-GB" sz="1200" dirty="0"/>
          </a:p>
        </p:txBody>
      </p:sp>
      <p:sp>
        <p:nvSpPr>
          <p:cNvPr id="18" name="TextBox 17"/>
          <p:cNvSpPr txBox="1"/>
          <p:nvPr/>
        </p:nvSpPr>
        <p:spPr>
          <a:xfrm>
            <a:off x="4251341" y="5111499"/>
            <a:ext cx="576064" cy="276999"/>
          </a:xfrm>
          <a:prstGeom prst="rect">
            <a:avLst/>
          </a:prstGeom>
          <a:noFill/>
        </p:spPr>
        <p:txBody>
          <a:bodyPr wrap="square" rtlCol="0">
            <a:spAutoFit/>
          </a:bodyPr>
          <a:lstStyle/>
          <a:p>
            <a:r>
              <a:rPr lang="en-GB" sz="1200" dirty="0" smtClean="0"/>
              <a:t>Right</a:t>
            </a:r>
            <a:endParaRPr lang="en-GB" sz="1200" dirty="0"/>
          </a:p>
        </p:txBody>
      </p:sp>
      <p:sp>
        <p:nvSpPr>
          <p:cNvPr id="19" name="TextBox 18"/>
          <p:cNvSpPr txBox="1"/>
          <p:nvPr/>
        </p:nvSpPr>
        <p:spPr>
          <a:xfrm>
            <a:off x="1021397" y="5039304"/>
            <a:ext cx="720080" cy="276999"/>
          </a:xfrm>
          <a:prstGeom prst="rect">
            <a:avLst/>
          </a:prstGeom>
          <a:noFill/>
        </p:spPr>
        <p:txBody>
          <a:bodyPr wrap="square" rtlCol="0">
            <a:spAutoFit/>
          </a:bodyPr>
          <a:lstStyle/>
          <a:p>
            <a:r>
              <a:rPr lang="en-GB" sz="1200" dirty="0" smtClean="0"/>
              <a:t>Left</a:t>
            </a:r>
            <a:endParaRPr lang="en-GB" sz="1200" dirty="0"/>
          </a:p>
        </p:txBody>
      </p:sp>
    </p:spTree>
    <p:extLst>
      <p:ext uri="{BB962C8B-B14F-4D97-AF65-F5344CB8AC3E}">
        <p14:creationId xmlns:p14="http://schemas.microsoft.com/office/powerpoint/2010/main" val="21156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18" grpId="0"/>
      <p:bldP spid="1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63603"/>
            <a:ext cx="6347713" cy="1320800"/>
          </a:xfrm>
        </p:spPr>
        <p:txBody>
          <a:bodyPr/>
          <a:lstStyle/>
          <a:p>
            <a:r>
              <a:rPr lang="en-GB" dirty="0" smtClean="0"/>
              <a:t>Now a test</a:t>
            </a:r>
            <a:endParaRPr lang="en-GB" dirty="0"/>
          </a:p>
        </p:txBody>
      </p:sp>
      <p:sp>
        <p:nvSpPr>
          <p:cNvPr id="3" name="Content Placeholder 2"/>
          <p:cNvSpPr>
            <a:spLocks noGrp="1"/>
          </p:cNvSpPr>
          <p:nvPr>
            <p:ph idx="1"/>
          </p:nvPr>
        </p:nvSpPr>
        <p:spPr>
          <a:xfrm>
            <a:off x="609599" y="1984404"/>
            <a:ext cx="6347714" cy="4056960"/>
          </a:xfrm>
        </p:spPr>
        <p:txBody>
          <a:bodyPr>
            <a:normAutofit/>
          </a:bodyPr>
          <a:lstStyle/>
          <a:p>
            <a:pPr marL="534988" lvl="8" indent="0">
              <a:buNone/>
            </a:pPr>
            <a:r>
              <a:rPr lang="en-GB" sz="2400" dirty="0" smtClean="0"/>
              <a:t>What would you choose here?</a:t>
            </a:r>
          </a:p>
          <a:p>
            <a:pPr marL="2194560" lvl="8" indent="0">
              <a:buNone/>
            </a:pPr>
            <a:endParaRPr lang="en-GB" sz="2400" dirty="0"/>
          </a:p>
          <a:p>
            <a:pPr marL="2194560" lvl="8" indent="0">
              <a:buNone/>
            </a:pPr>
            <a:endParaRPr lang="en-GB" sz="2400" dirty="0" smtClean="0"/>
          </a:p>
          <a:p>
            <a:pPr marL="2194560" lvl="8" indent="0">
              <a:buNone/>
            </a:pPr>
            <a:r>
              <a:rPr lang="en-GB" sz="2400" dirty="0" smtClean="0"/>
              <a:t>And here?</a:t>
            </a:r>
          </a:p>
          <a:p>
            <a:pPr marL="2194560" lvl="8" indent="0">
              <a:buNone/>
            </a:pPr>
            <a:endParaRPr lang="en-GB" sz="2400" dirty="0"/>
          </a:p>
        </p:txBody>
      </p:sp>
      <p:sp>
        <p:nvSpPr>
          <p:cNvPr id="5" name="Oval 4"/>
          <p:cNvSpPr/>
          <p:nvPr/>
        </p:nvSpPr>
        <p:spPr>
          <a:xfrm>
            <a:off x="1250031" y="2653486"/>
            <a:ext cx="360040"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a:stCxn id="5" idx="6"/>
          </p:cNvCxnSpPr>
          <p:nvPr/>
        </p:nvCxnSpPr>
        <p:spPr>
          <a:xfrm>
            <a:off x="1610071" y="2833506"/>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54735" y="2642504"/>
            <a:ext cx="864096" cy="369332"/>
          </a:xfrm>
          <a:prstGeom prst="rect">
            <a:avLst/>
          </a:prstGeom>
          <a:noFill/>
        </p:spPr>
        <p:txBody>
          <a:bodyPr wrap="square" rtlCol="0">
            <a:spAutoFit/>
          </a:bodyPr>
          <a:lstStyle/>
          <a:p>
            <a:r>
              <a:rPr lang="en-GB" dirty="0" smtClean="0"/>
              <a:t>£300</a:t>
            </a:r>
            <a:endParaRPr lang="en-GB" dirty="0"/>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9469" y="2674732"/>
            <a:ext cx="384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V="1">
            <a:off x="4711492" y="2440647"/>
            <a:ext cx="1156652" cy="311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174" idx="3"/>
          </p:cNvCxnSpPr>
          <p:nvPr/>
        </p:nvCxnSpPr>
        <p:spPr>
          <a:xfrm>
            <a:off x="4713644" y="2866820"/>
            <a:ext cx="1104056" cy="2013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80660" y="2672916"/>
            <a:ext cx="770384" cy="369332"/>
          </a:xfrm>
          <a:prstGeom prst="rect">
            <a:avLst/>
          </a:prstGeom>
          <a:noFill/>
        </p:spPr>
        <p:txBody>
          <a:bodyPr wrap="square" rtlCol="0">
            <a:spAutoFit/>
          </a:bodyPr>
          <a:lstStyle/>
          <a:p>
            <a:r>
              <a:rPr lang="en-GB" dirty="0" smtClean="0"/>
              <a:t>£0</a:t>
            </a:r>
            <a:endParaRPr lang="en-GB" dirty="0"/>
          </a:p>
        </p:txBody>
      </p:sp>
      <p:sp>
        <p:nvSpPr>
          <p:cNvPr id="17" name="TextBox 16"/>
          <p:cNvSpPr txBox="1"/>
          <p:nvPr/>
        </p:nvSpPr>
        <p:spPr>
          <a:xfrm>
            <a:off x="5868144" y="2164214"/>
            <a:ext cx="864096" cy="369332"/>
          </a:xfrm>
          <a:prstGeom prst="rect">
            <a:avLst/>
          </a:prstGeom>
          <a:noFill/>
        </p:spPr>
        <p:txBody>
          <a:bodyPr wrap="square" rtlCol="0">
            <a:spAutoFit/>
          </a:bodyPr>
          <a:lstStyle/>
          <a:p>
            <a:r>
              <a:rPr lang="en-GB" dirty="0" smtClean="0"/>
              <a:t>£400</a:t>
            </a:r>
            <a:endParaRPr lang="en-GB" dirty="0"/>
          </a:p>
        </p:txBody>
      </p:sp>
      <p:sp>
        <p:nvSpPr>
          <p:cNvPr id="18" name="TextBox 17"/>
          <p:cNvSpPr txBox="1"/>
          <p:nvPr/>
        </p:nvSpPr>
        <p:spPr>
          <a:xfrm>
            <a:off x="5028084" y="2476314"/>
            <a:ext cx="1008112" cy="276999"/>
          </a:xfrm>
          <a:prstGeom prst="rect">
            <a:avLst/>
          </a:prstGeom>
          <a:noFill/>
        </p:spPr>
        <p:txBody>
          <a:bodyPr wrap="square" rtlCol="0">
            <a:spAutoFit/>
          </a:bodyPr>
          <a:lstStyle/>
          <a:p>
            <a:r>
              <a:rPr lang="en-GB" sz="1200" i="1" dirty="0" smtClean="0"/>
              <a:t>0.8</a:t>
            </a:r>
            <a:endParaRPr lang="en-GB" sz="1200" i="1" dirty="0"/>
          </a:p>
        </p:txBody>
      </p:sp>
      <p:sp>
        <p:nvSpPr>
          <p:cNvPr id="19" name="TextBox 18"/>
          <p:cNvSpPr txBox="1"/>
          <p:nvPr/>
        </p:nvSpPr>
        <p:spPr>
          <a:xfrm>
            <a:off x="5028084" y="2761538"/>
            <a:ext cx="816024" cy="276999"/>
          </a:xfrm>
          <a:prstGeom prst="rect">
            <a:avLst/>
          </a:prstGeom>
          <a:noFill/>
        </p:spPr>
        <p:txBody>
          <a:bodyPr wrap="square" rtlCol="0">
            <a:spAutoFit/>
          </a:bodyPr>
          <a:lstStyle/>
          <a:p>
            <a:r>
              <a:rPr lang="en-GB" sz="1200" dirty="0" smtClean="0"/>
              <a:t>0.2</a:t>
            </a:r>
            <a:endParaRPr lang="en-GB" sz="1200" dirty="0"/>
          </a:p>
        </p:txBody>
      </p:sp>
      <p:grpSp>
        <p:nvGrpSpPr>
          <p:cNvPr id="24" name="Group 23"/>
          <p:cNvGrpSpPr/>
          <p:nvPr/>
        </p:nvGrpSpPr>
        <p:grpSpPr>
          <a:xfrm>
            <a:off x="4376737" y="4071981"/>
            <a:ext cx="2405807" cy="1111889"/>
            <a:chOff x="4376737" y="4071981"/>
            <a:chExt cx="2405807" cy="1111889"/>
          </a:xfrm>
        </p:grpSpPr>
        <p:sp>
          <p:nvSpPr>
            <p:cNvPr id="20" name="TextBox 19"/>
            <p:cNvSpPr txBox="1"/>
            <p:nvPr/>
          </p:nvSpPr>
          <p:spPr>
            <a:xfrm>
              <a:off x="5028084" y="4236694"/>
              <a:ext cx="504056" cy="276999"/>
            </a:xfrm>
            <a:prstGeom prst="rect">
              <a:avLst/>
            </a:prstGeom>
            <a:noFill/>
          </p:spPr>
          <p:txBody>
            <a:bodyPr wrap="square" rtlCol="0">
              <a:spAutoFit/>
            </a:bodyPr>
            <a:lstStyle/>
            <a:p>
              <a:r>
                <a:rPr lang="en-GB" sz="1200" dirty="0" smtClean="0"/>
                <a:t>0.2</a:t>
              </a:r>
              <a:endParaRPr lang="en-GB" sz="1200" dirty="0"/>
            </a:p>
          </p:txBody>
        </p:sp>
        <p:pic>
          <p:nvPicPr>
            <p:cNvPr id="718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2931" y="4775088"/>
              <a:ext cx="101123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6737"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6"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7262" y="4225563"/>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8"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4249"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8719"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2"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4071981"/>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3" name="Group 22"/>
          <p:cNvGrpSpPr/>
          <p:nvPr/>
        </p:nvGrpSpPr>
        <p:grpSpPr>
          <a:xfrm>
            <a:off x="1250031" y="4023972"/>
            <a:ext cx="2324363" cy="1159898"/>
            <a:chOff x="1305352" y="4023972"/>
            <a:chExt cx="2324363" cy="1159898"/>
          </a:xfrm>
        </p:grpSpPr>
        <p:sp>
          <p:nvSpPr>
            <p:cNvPr id="21" name="TextBox 20"/>
            <p:cNvSpPr txBox="1"/>
            <p:nvPr/>
          </p:nvSpPr>
          <p:spPr>
            <a:xfrm>
              <a:off x="1953007" y="4760798"/>
              <a:ext cx="576064" cy="276999"/>
            </a:xfrm>
            <a:prstGeom prst="rect">
              <a:avLst/>
            </a:prstGeom>
            <a:noFill/>
          </p:spPr>
          <p:txBody>
            <a:bodyPr wrap="square" rtlCol="0">
              <a:spAutoFit/>
            </a:bodyPr>
            <a:lstStyle/>
            <a:p>
              <a:r>
                <a:rPr lang="en-GB" sz="1200" dirty="0" smtClean="0"/>
                <a:t>0.75</a:t>
              </a:r>
              <a:endParaRPr lang="en-GB" sz="1200" dirty="0"/>
            </a:p>
          </p:txBody>
        </p:sp>
        <p:pic>
          <p:nvPicPr>
            <p:cNvPr id="718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5352"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5877" y="4248038"/>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7"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5877"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9"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9555"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1" name="Picture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5315" y="4023972"/>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953007" y="4225563"/>
              <a:ext cx="931907" cy="276999"/>
            </a:xfrm>
            <a:prstGeom prst="rect">
              <a:avLst/>
            </a:prstGeom>
            <a:noFill/>
          </p:spPr>
          <p:txBody>
            <a:bodyPr wrap="square" rtlCol="0">
              <a:spAutoFit/>
            </a:bodyPr>
            <a:lstStyle/>
            <a:p>
              <a:r>
                <a:rPr lang="en-GB" sz="1200" dirty="0" smtClean="0"/>
                <a:t>0.25</a:t>
              </a:r>
              <a:endParaRPr lang="en-GB" sz="1200" dirty="0"/>
            </a:p>
          </p:txBody>
        </p:sp>
      </p:grpSp>
      <p:sp>
        <p:nvSpPr>
          <p:cNvPr id="25" name="TextBox 24"/>
          <p:cNvSpPr txBox="1"/>
          <p:nvPr/>
        </p:nvSpPr>
        <p:spPr>
          <a:xfrm>
            <a:off x="971600" y="5517232"/>
            <a:ext cx="7344816" cy="369332"/>
          </a:xfrm>
          <a:prstGeom prst="rect">
            <a:avLst/>
          </a:prstGeom>
          <a:noFill/>
        </p:spPr>
        <p:txBody>
          <a:bodyPr wrap="square" rtlCol="0">
            <a:spAutoFit/>
          </a:bodyPr>
          <a:lstStyle/>
          <a:p>
            <a:r>
              <a:rPr lang="en-GB" dirty="0" smtClean="0"/>
              <a:t>Are your decisions consistent with the Independence Axiom?</a:t>
            </a:r>
            <a:endParaRPr lang="en-GB" dirty="0"/>
          </a:p>
        </p:txBody>
      </p:sp>
    </p:spTree>
    <p:extLst>
      <p:ext uri="{BB962C8B-B14F-4D97-AF65-F5344CB8AC3E}">
        <p14:creationId xmlns:p14="http://schemas.microsoft.com/office/powerpoint/2010/main" val="158743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the </a:t>
            </a:r>
            <a:r>
              <a:rPr lang="en-GB" dirty="0"/>
              <a:t>A</a:t>
            </a:r>
            <a:r>
              <a:rPr lang="en-GB" dirty="0" smtClean="0"/>
              <a:t>llais ‘paradox’</a:t>
            </a:r>
            <a:endParaRPr lang="en-GB" dirty="0"/>
          </a:p>
        </p:txBody>
      </p:sp>
      <p:sp>
        <p:nvSpPr>
          <p:cNvPr id="3" name="Content Placeholder 2"/>
          <p:cNvSpPr>
            <a:spLocks noGrp="1"/>
          </p:cNvSpPr>
          <p:nvPr>
            <p:ph idx="1"/>
          </p:nvPr>
        </p:nvSpPr>
        <p:spPr/>
        <p:txBody>
          <a:bodyPr/>
          <a:lstStyle/>
          <a:p>
            <a:r>
              <a:rPr lang="en-GB" dirty="0" smtClean="0"/>
              <a:t>The Independence Axiom is the crucial part of Expected Utility theory. </a:t>
            </a:r>
          </a:p>
          <a:p>
            <a:r>
              <a:rPr lang="en-GB" dirty="0" smtClean="0"/>
              <a:t>Experimental tests of this axiom and others have led to the development of new theories of behaviour under risk, most notably Prospect theory and Rank-Dependent Expected Utility theory.</a:t>
            </a:r>
          </a:p>
          <a:p>
            <a:r>
              <a:rPr lang="en-GB" dirty="0" smtClean="0"/>
              <a:t>Allais (Nobel Prize 1988) was an early</a:t>
            </a:r>
          </a:p>
          <a:p>
            <a:pPr marL="114300" indent="0">
              <a:buNone/>
            </a:pPr>
            <a:r>
              <a:rPr lang="en-GB" dirty="0"/>
              <a:t> </a:t>
            </a:r>
            <a:r>
              <a:rPr lang="en-GB" dirty="0" smtClean="0"/>
              <a:t>  experimenter in the field.</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776" y="3789040"/>
            <a:ext cx="18002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41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 choice</a:t>
            </a:r>
            <a:endParaRPr lang="en-GB" dirty="0"/>
          </a:p>
        </p:txBody>
      </p:sp>
      <p:sp>
        <p:nvSpPr>
          <p:cNvPr id="3" name="Content Placeholder 2"/>
          <p:cNvSpPr>
            <a:spLocks noGrp="1"/>
          </p:cNvSpPr>
          <p:nvPr>
            <p:ph idx="1"/>
          </p:nvPr>
        </p:nvSpPr>
        <p:spPr/>
        <p:txBody>
          <a:bodyPr>
            <a:normAutofit/>
          </a:bodyPr>
          <a:lstStyle/>
          <a:p>
            <a:r>
              <a:rPr lang="en-GB" dirty="0" smtClean="0"/>
              <a:t>Dominated by strong ideas of rationality, particularly that of solving dynamic problems by </a:t>
            </a:r>
            <a:r>
              <a:rPr lang="en-GB" i="1" dirty="0" smtClean="0"/>
              <a:t>backward induction</a:t>
            </a:r>
            <a:r>
              <a:rPr lang="en-GB" dirty="0" smtClean="0"/>
              <a:t> </a:t>
            </a:r>
            <a:r>
              <a:rPr lang="en-GB" sz="1600" dirty="0" smtClean="0"/>
              <a:t>(underlies rational expectations).</a:t>
            </a:r>
          </a:p>
          <a:p>
            <a:r>
              <a:rPr lang="en-GB" dirty="0" smtClean="0"/>
              <a:t>Consider the following dynamic problem.</a:t>
            </a:r>
          </a:p>
          <a:p>
            <a:r>
              <a:rPr lang="en-GB" dirty="0" smtClean="0"/>
              <a:t>In these </a:t>
            </a:r>
            <a:r>
              <a:rPr lang="en-GB" dirty="0" smtClean="0">
                <a:solidFill>
                  <a:srgbClr val="00B050"/>
                </a:solidFill>
              </a:rPr>
              <a:t>green </a:t>
            </a:r>
            <a:r>
              <a:rPr lang="en-GB" dirty="0" smtClean="0"/>
              <a:t>squares are </a:t>
            </a:r>
            <a:r>
              <a:rPr lang="en-GB" i="1" dirty="0" smtClean="0"/>
              <a:t>decision </a:t>
            </a:r>
            <a:r>
              <a:rPr lang="en-GB" dirty="0" smtClean="0"/>
              <a:t>nodes and </a:t>
            </a:r>
            <a:r>
              <a:rPr lang="en-GB" dirty="0" smtClean="0">
                <a:solidFill>
                  <a:srgbClr val="FF0000"/>
                </a:solidFill>
              </a:rPr>
              <a:t>red</a:t>
            </a:r>
            <a:r>
              <a:rPr lang="en-GB" dirty="0" smtClean="0"/>
              <a:t> squares are where </a:t>
            </a:r>
            <a:r>
              <a:rPr lang="en-GB" i="1" dirty="0" smtClean="0"/>
              <a:t>Nature</a:t>
            </a:r>
            <a:r>
              <a:rPr lang="en-GB" dirty="0" smtClean="0"/>
              <a:t> moves, moving Up or Down with equal probabilities.</a:t>
            </a:r>
          </a:p>
          <a:p>
            <a:r>
              <a:rPr lang="en-GB" dirty="0" smtClean="0"/>
              <a:t>The amounts at the end are </a:t>
            </a:r>
            <a:r>
              <a:rPr lang="en-GB" i="1" dirty="0" smtClean="0"/>
              <a:t>payoffs</a:t>
            </a:r>
            <a:r>
              <a:rPr lang="en-GB" dirty="0" smtClean="0"/>
              <a:t>.</a:t>
            </a:r>
          </a:p>
          <a:p>
            <a:r>
              <a:rPr lang="en-GB" dirty="0" smtClean="0"/>
              <a:t>What would you do at the first decision node?</a:t>
            </a:r>
          </a:p>
          <a:p>
            <a:endParaRPr lang="en-GB" sz="1600" dirty="0" smtClean="0"/>
          </a:p>
          <a:p>
            <a:r>
              <a:rPr lang="en-GB" sz="1600" dirty="0" smtClean="0"/>
              <a:t>This is from an experiment of The Three Johns.</a:t>
            </a:r>
            <a:endParaRPr lang="en-GB" sz="1600" dirty="0"/>
          </a:p>
        </p:txBody>
      </p:sp>
    </p:spTree>
    <p:extLst>
      <p:ext uri="{BB962C8B-B14F-4D97-AF65-F5344CB8AC3E}">
        <p14:creationId xmlns:p14="http://schemas.microsoft.com/office/powerpoint/2010/main" val="156902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632"/>
            <a:ext cx="9144000" cy="6624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786172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he </a:t>
            </a:r>
            <a:r>
              <a:rPr lang="en-GB" dirty="0"/>
              <a:t>E</a:t>
            </a:r>
            <a:r>
              <a:rPr lang="en-GB" dirty="0" smtClean="0"/>
              <a:t>xperimental </a:t>
            </a:r>
            <a:r>
              <a:rPr lang="en-GB" dirty="0"/>
              <a:t>D</a:t>
            </a:r>
            <a:r>
              <a:rPr lang="en-GB" dirty="0" smtClean="0"/>
              <a:t>esign</a:t>
            </a:r>
            <a:endParaRPr lang="en-GB" dirty="0"/>
          </a:p>
        </p:txBody>
      </p:sp>
      <p:sp>
        <p:nvSpPr>
          <p:cNvPr id="3" name="Content Placeholder 2"/>
          <p:cNvSpPr>
            <a:spLocks noGrp="1"/>
          </p:cNvSpPr>
          <p:nvPr>
            <p:ph idx="1"/>
          </p:nvPr>
        </p:nvSpPr>
        <p:spPr/>
        <p:txBody>
          <a:bodyPr>
            <a:normAutofit lnSpcReduction="10000"/>
          </a:bodyPr>
          <a:lstStyle/>
          <a:p>
            <a:r>
              <a:rPr lang="en-GB" dirty="0" smtClean="0"/>
              <a:t>The payoffs in the top half of the tree are</a:t>
            </a:r>
          </a:p>
          <a:p>
            <a:pPr marL="114300" indent="0">
              <a:buNone/>
            </a:pPr>
            <a:r>
              <a:rPr lang="en-GB" dirty="0"/>
              <a:t> </a:t>
            </a:r>
            <a:r>
              <a:rPr lang="en-GB" dirty="0" smtClean="0"/>
              <a:t>  8, 13,16, 8, 6, 20, 6,18</a:t>
            </a:r>
          </a:p>
          <a:p>
            <a:r>
              <a:rPr lang="en-GB" dirty="0" smtClean="0"/>
              <a:t>The payoffs in the bottom half of the tree are</a:t>
            </a:r>
          </a:p>
          <a:p>
            <a:r>
              <a:rPr lang="en-GB" dirty="0" smtClean="0"/>
              <a:t>15, 17, 2, 4, 29, 8, 8, 0</a:t>
            </a:r>
          </a:p>
          <a:p>
            <a:r>
              <a:rPr lang="en-GB" dirty="0"/>
              <a:t>The </a:t>
            </a:r>
            <a:r>
              <a:rPr lang="en-GB" i="1" dirty="0" smtClean="0"/>
              <a:t>ordered </a:t>
            </a:r>
            <a:r>
              <a:rPr lang="en-GB" dirty="0" smtClean="0"/>
              <a:t>payoffs </a:t>
            </a:r>
            <a:r>
              <a:rPr lang="en-GB" dirty="0"/>
              <a:t>in the top half of the tree are</a:t>
            </a:r>
          </a:p>
          <a:p>
            <a:r>
              <a:rPr lang="en-GB" dirty="0" smtClean="0"/>
              <a:t>20, 18, 16, 13, 8, </a:t>
            </a:r>
            <a:r>
              <a:rPr lang="en-GB" dirty="0"/>
              <a:t>8, 6</a:t>
            </a:r>
            <a:r>
              <a:rPr lang="en-GB" dirty="0" smtClean="0"/>
              <a:t>, 6</a:t>
            </a:r>
            <a:endParaRPr lang="en-GB" dirty="0"/>
          </a:p>
          <a:p>
            <a:r>
              <a:rPr lang="en-GB" dirty="0" smtClean="0"/>
              <a:t>The </a:t>
            </a:r>
            <a:r>
              <a:rPr lang="en-GB" i="1" dirty="0" smtClean="0"/>
              <a:t>ordered</a:t>
            </a:r>
            <a:r>
              <a:rPr lang="en-GB" dirty="0" smtClean="0"/>
              <a:t> </a:t>
            </a:r>
            <a:r>
              <a:rPr lang="en-GB" dirty="0"/>
              <a:t>payoffs in the bottom half of the tree are</a:t>
            </a:r>
          </a:p>
          <a:p>
            <a:r>
              <a:rPr lang="en-GB" dirty="0" smtClean="0"/>
              <a:t>20, 17, 15, 8, 8, 4, 2, 0</a:t>
            </a:r>
          </a:p>
          <a:p>
            <a:r>
              <a:rPr lang="en-GB" dirty="0" smtClean="0"/>
              <a:t>Top</a:t>
            </a:r>
            <a:r>
              <a:rPr lang="en-GB" i="1" dirty="0" smtClean="0"/>
              <a:t> dominates </a:t>
            </a:r>
            <a:r>
              <a:rPr lang="en-GB" dirty="0" smtClean="0"/>
              <a:t>bottom</a:t>
            </a:r>
            <a:r>
              <a:rPr lang="en-GB" i="1" dirty="0" smtClean="0"/>
              <a:t> </a:t>
            </a:r>
            <a:r>
              <a:rPr lang="en-GB" dirty="0" smtClean="0"/>
              <a:t>…</a:t>
            </a:r>
          </a:p>
          <a:p>
            <a:r>
              <a:rPr lang="en-GB" dirty="0" smtClean="0"/>
              <a:t>… but this ignores the second decision.</a:t>
            </a:r>
            <a:endParaRPr lang="en-GB" dirty="0"/>
          </a:p>
          <a:p>
            <a:endParaRPr lang="en-GB" dirty="0"/>
          </a:p>
        </p:txBody>
      </p:sp>
    </p:spTree>
    <p:extLst>
      <p:ext uri="{BB962C8B-B14F-4D97-AF65-F5344CB8AC3E}">
        <p14:creationId xmlns:p14="http://schemas.microsoft.com/office/powerpoint/2010/main" val="98751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a:xfrm>
            <a:off x="609598" y="2132856"/>
            <a:ext cx="6347714" cy="3880773"/>
          </a:xfrm>
        </p:spPr>
        <p:txBody>
          <a:bodyPr/>
          <a:lstStyle/>
          <a:p>
            <a:r>
              <a:rPr lang="en-GB" dirty="0" smtClean="0"/>
              <a:t>I first look at markets</a:t>
            </a:r>
          </a:p>
          <a:p>
            <a:endParaRPr lang="en-GB" dirty="0" smtClean="0"/>
          </a:p>
          <a:p>
            <a:r>
              <a:rPr lang="en-GB" dirty="0" smtClean="0"/>
              <a:t>Then games</a:t>
            </a:r>
          </a:p>
          <a:p>
            <a:r>
              <a:rPr lang="en-GB" dirty="0" smtClean="0"/>
              <a:t>Then static individual decision-making</a:t>
            </a:r>
          </a:p>
          <a:p>
            <a:r>
              <a:rPr lang="en-GB" dirty="0" smtClean="0"/>
              <a:t>Then dynamic </a:t>
            </a:r>
            <a:r>
              <a:rPr lang="en-GB" dirty="0"/>
              <a:t>individual </a:t>
            </a:r>
            <a:r>
              <a:rPr lang="en-GB" dirty="0" smtClean="0"/>
              <a:t>decision-making</a:t>
            </a:r>
          </a:p>
          <a:p>
            <a:endParaRPr lang="en-GB" dirty="0"/>
          </a:p>
          <a:p>
            <a:r>
              <a:rPr lang="en-GB" dirty="0" smtClean="0"/>
              <a:t>Then a very brief overview of other experiments.</a:t>
            </a:r>
          </a:p>
          <a:p>
            <a:endParaRPr lang="en-GB" dirty="0"/>
          </a:p>
          <a:p>
            <a:r>
              <a:rPr lang="en-GB" dirty="0" smtClean="0"/>
              <a:t>But first, three questions for you…</a:t>
            </a:r>
            <a:endParaRPr lang="en-GB" dirty="0"/>
          </a:p>
          <a:p>
            <a:pPr marL="0" indent="0">
              <a:buNone/>
            </a:pPr>
            <a:endParaRPr lang="en-GB" dirty="0"/>
          </a:p>
        </p:txBody>
      </p:sp>
    </p:spTree>
    <p:extLst>
      <p:ext uri="{BB962C8B-B14F-4D97-AF65-F5344CB8AC3E}">
        <p14:creationId xmlns:p14="http://schemas.microsoft.com/office/powerpoint/2010/main" val="151199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he </a:t>
            </a:r>
            <a:r>
              <a:rPr lang="en-GB" dirty="0"/>
              <a:t>S</a:t>
            </a:r>
            <a:r>
              <a:rPr lang="en-GB" dirty="0" smtClean="0"/>
              <a:t>econd </a:t>
            </a:r>
            <a:r>
              <a:rPr lang="en-GB" dirty="0"/>
              <a:t>N</a:t>
            </a:r>
            <a:r>
              <a:rPr lang="en-GB" dirty="0" smtClean="0"/>
              <a:t>odes</a:t>
            </a:r>
            <a:endParaRPr lang="en-GB" dirty="0"/>
          </a:p>
        </p:txBody>
      </p:sp>
      <p:sp>
        <p:nvSpPr>
          <p:cNvPr id="3" name="Content Placeholder 2"/>
          <p:cNvSpPr>
            <a:spLocks noGrp="1"/>
          </p:cNvSpPr>
          <p:nvPr>
            <p:ph idx="1"/>
          </p:nvPr>
        </p:nvSpPr>
        <p:spPr/>
        <p:txBody>
          <a:bodyPr>
            <a:normAutofit/>
          </a:bodyPr>
          <a:lstStyle/>
          <a:p>
            <a:r>
              <a:rPr lang="en-GB" dirty="0" smtClean="0"/>
              <a:t>The decision maker would choose Down, Up, Up and Down (assuming </a:t>
            </a:r>
            <a:r>
              <a:rPr lang="en-GB" i="1" dirty="0" smtClean="0"/>
              <a:t>dominance</a:t>
            </a:r>
            <a:r>
              <a:rPr lang="en-GB" dirty="0" smtClean="0"/>
              <a:t>) therefore eliminating 8, 13, 6, 8, 2, 4, 8 and 0, leaving</a:t>
            </a:r>
          </a:p>
          <a:p>
            <a:r>
              <a:rPr lang="en-GB" dirty="0" smtClean="0"/>
              <a:t>16, 8, 6, 20 in the top (ordered 20, 16, 8 and 6) and</a:t>
            </a:r>
          </a:p>
          <a:p>
            <a:r>
              <a:rPr lang="en-GB" dirty="0" smtClean="0"/>
              <a:t>15, 17, 20, 8 in the bottom (ordered 20, 17, 15 and 8)</a:t>
            </a:r>
          </a:p>
          <a:p>
            <a:r>
              <a:rPr lang="en-GB" dirty="0" smtClean="0"/>
              <a:t>Now bottom dominates top.</a:t>
            </a:r>
          </a:p>
          <a:p>
            <a:r>
              <a:rPr lang="en-GB" dirty="0" smtClean="0"/>
              <a:t>Playing Down at the first node is a dominant strategy.</a:t>
            </a:r>
            <a:endParaRPr lang="en-GB" dirty="0"/>
          </a:p>
          <a:p>
            <a:r>
              <a:rPr lang="en-GB" dirty="0" smtClean="0"/>
              <a:t>The experiment showed that well under half the subjects chose wrongly…</a:t>
            </a:r>
          </a:p>
          <a:p>
            <a:r>
              <a:rPr lang="en-GB" dirty="0" smtClean="0"/>
              <a:t>…and even forcing them to pre-commit to the second decision did not push the right choice to over 50%!</a:t>
            </a:r>
            <a:endParaRPr lang="en-GB" dirty="0"/>
          </a:p>
        </p:txBody>
      </p:sp>
    </p:spTree>
    <p:extLst>
      <p:ext uri="{BB962C8B-B14F-4D97-AF65-F5344CB8AC3E}">
        <p14:creationId xmlns:p14="http://schemas.microsoft.com/office/powerpoint/2010/main" val="360551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experiment shows</a:t>
            </a:r>
            <a:endParaRPr lang="en-GB" dirty="0"/>
          </a:p>
        </p:txBody>
      </p:sp>
      <p:sp>
        <p:nvSpPr>
          <p:cNvPr id="3" name="Content Placeholder 2"/>
          <p:cNvSpPr>
            <a:spLocks noGrp="1"/>
          </p:cNvSpPr>
          <p:nvPr>
            <p:ph idx="1"/>
          </p:nvPr>
        </p:nvSpPr>
        <p:spPr/>
        <p:txBody>
          <a:bodyPr/>
          <a:lstStyle/>
          <a:p>
            <a:r>
              <a:rPr lang="en-GB" dirty="0" smtClean="0"/>
              <a:t>People do not plan ahead – even in the context of this simple example.</a:t>
            </a:r>
          </a:p>
          <a:p>
            <a:r>
              <a:rPr lang="en-GB" dirty="0" smtClean="0"/>
              <a:t>People do not backwardly induct. </a:t>
            </a:r>
          </a:p>
          <a:p>
            <a:r>
              <a:rPr lang="en-GB" dirty="0" smtClean="0"/>
              <a:t>What does economists’ theory of saving assume?</a:t>
            </a:r>
          </a:p>
          <a:p>
            <a:r>
              <a:rPr lang="en-GB" dirty="0" smtClean="0"/>
              <a:t>… backward induction from the date of death.</a:t>
            </a:r>
            <a:endParaRPr lang="en-GB" dirty="0"/>
          </a:p>
        </p:txBody>
      </p:sp>
    </p:spTree>
    <p:extLst>
      <p:ext uri="{BB962C8B-B14F-4D97-AF65-F5344CB8AC3E}">
        <p14:creationId xmlns:p14="http://schemas.microsoft.com/office/powerpoint/2010/main" val="182378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avings</a:t>
            </a:r>
            <a:endParaRPr lang="en-GB" dirty="0"/>
          </a:p>
        </p:txBody>
      </p:sp>
      <p:sp>
        <p:nvSpPr>
          <p:cNvPr id="3" name="Content Placeholder 2"/>
          <p:cNvSpPr>
            <a:spLocks noGrp="1"/>
          </p:cNvSpPr>
          <p:nvPr>
            <p:ph idx="1"/>
          </p:nvPr>
        </p:nvSpPr>
        <p:spPr/>
        <p:txBody>
          <a:bodyPr>
            <a:normAutofit/>
          </a:bodyPr>
          <a:lstStyle/>
          <a:p>
            <a:r>
              <a:rPr lang="en-GB" dirty="0" smtClean="0">
                <a:solidFill>
                  <a:schemeClr val="tx1"/>
                </a:solidFill>
              </a:rPr>
              <a:t>Economists, with their life-cycle theory of saving, assume that agents backwardly induct from the date of their death.</a:t>
            </a:r>
          </a:p>
          <a:p>
            <a:r>
              <a:rPr lang="en-GB" dirty="0" smtClean="0">
                <a:solidFill>
                  <a:schemeClr val="tx1"/>
                </a:solidFill>
              </a:rPr>
              <a:t>How do you do an experiment to test this?</a:t>
            </a:r>
          </a:p>
          <a:p>
            <a:r>
              <a:rPr lang="en-GB" dirty="0" smtClean="0">
                <a:solidFill>
                  <a:schemeClr val="tx1"/>
                </a:solidFill>
              </a:rPr>
              <a:t>An experiment with a finite number of periods in each of which the agent gets an income in tokens. Savings earn interest. Each period they have to decide how much of their wealth to convert into money – through a conversion scale </a:t>
            </a:r>
            <a:r>
              <a:rPr lang="en-GB" i="1" dirty="0" smtClean="0">
                <a:solidFill>
                  <a:schemeClr val="tx1"/>
                </a:solidFill>
              </a:rPr>
              <a:t>u(.).</a:t>
            </a:r>
          </a:p>
          <a:p>
            <a:r>
              <a:rPr lang="en-GB" dirty="0" smtClean="0">
                <a:solidFill>
                  <a:schemeClr val="tx1"/>
                </a:solidFill>
              </a:rPr>
              <a:t>What do such experiments show?</a:t>
            </a:r>
          </a:p>
          <a:p>
            <a:r>
              <a:rPr lang="en-GB" dirty="0" smtClean="0">
                <a:solidFill>
                  <a:schemeClr val="tx1"/>
                </a:solidFill>
              </a:rPr>
              <a:t>That people under-save in early periods. Myopia?</a:t>
            </a:r>
            <a:endParaRPr lang="en-GB" dirty="0">
              <a:solidFill>
                <a:schemeClr val="tx1"/>
              </a:solidFill>
            </a:endParaRPr>
          </a:p>
        </p:txBody>
      </p:sp>
    </p:spTree>
    <p:extLst>
      <p:ext uri="{BB962C8B-B14F-4D97-AF65-F5344CB8AC3E}">
        <p14:creationId xmlns:p14="http://schemas.microsoft.com/office/powerpoint/2010/main" val="299078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have we learnt?</a:t>
            </a:r>
            <a:endParaRPr lang="en-GB" dirty="0"/>
          </a:p>
        </p:txBody>
      </p:sp>
      <p:sp>
        <p:nvSpPr>
          <p:cNvPr id="3" name="Content Placeholder 2"/>
          <p:cNvSpPr>
            <a:spLocks noGrp="1"/>
          </p:cNvSpPr>
          <p:nvPr>
            <p:ph idx="1"/>
          </p:nvPr>
        </p:nvSpPr>
        <p:spPr/>
        <p:txBody>
          <a:bodyPr/>
          <a:lstStyle/>
          <a:p>
            <a:r>
              <a:rPr lang="en-GB" dirty="0" smtClean="0">
                <a:solidFill>
                  <a:schemeClr val="tx1"/>
                </a:solidFill>
              </a:rPr>
              <a:t>That spontaneous action can lead to equilibrium.</a:t>
            </a:r>
          </a:p>
          <a:p>
            <a:r>
              <a:rPr lang="en-GB" dirty="0" smtClean="0">
                <a:solidFill>
                  <a:schemeClr val="tx1"/>
                </a:solidFill>
              </a:rPr>
              <a:t>That equilibrium may not be achieved; that other factors are at play.</a:t>
            </a:r>
          </a:p>
          <a:p>
            <a:r>
              <a:rPr lang="en-GB" dirty="0" smtClean="0">
                <a:solidFill>
                  <a:schemeClr val="tx1"/>
                </a:solidFill>
              </a:rPr>
              <a:t>That the concepts of rationality used in much of economics are too strong.</a:t>
            </a:r>
          </a:p>
          <a:p>
            <a:r>
              <a:rPr lang="en-GB" dirty="0">
                <a:solidFill>
                  <a:schemeClr val="tx1"/>
                </a:solidFill>
              </a:rPr>
              <a:t>P</a:t>
            </a:r>
            <a:r>
              <a:rPr lang="en-GB" dirty="0" smtClean="0">
                <a:solidFill>
                  <a:schemeClr val="tx1"/>
                </a:solidFill>
              </a:rPr>
              <a:t>eople are myopic and do not use backward induction.</a:t>
            </a:r>
          </a:p>
          <a:p>
            <a:r>
              <a:rPr lang="en-GB" dirty="0" smtClean="0">
                <a:solidFill>
                  <a:schemeClr val="tx1"/>
                </a:solidFill>
              </a:rPr>
              <a:t>That people care about other people and trust them.</a:t>
            </a:r>
          </a:p>
          <a:p>
            <a:r>
              <a:rPr lang="en-GB" dirty="0" smtClean="0">
                <a:solidFill>
                  <a:schemeClr val="tx1"/>
                </a:solidFill>
              </a:rPr>
              <a:t>Experiments have led to new theories.</a:t>
            </a:r>
            <a:endParaRPr lang="en-GB" dirty="0">
              <a:solidFill>
                <a:schemeClr val="tx1"/>
              </a:solidFill>
            </a:endParaRPr>
          </a:p>
        </p:txBody>
      </p:sp>
    </p:spTree>
    <p:extLst>
      <p:ext uri="{BB962C8B-B14F-4D97-AF65-F5344CB8AC3E}">
        <p14:creationId xmlns:p14="http://schemas.microsoft.com/office/powerpoint/2010/main" val="113351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a:t>
            </a:r>
            <a:r>
              <a:rPr lang="en-GB" dirty="0" smtClean="0"/>
              <a:t>hat has been learnt elsewhere?</a:t>
            </a:r>
            <a:endParaRPr lang="en-GB" dirty="0"/>
          </a:p>
        </p:txBody>
      </p:sp>
      <p:sp>
        <p:nvSpPr>
          <p:cNvPr id="3" name="Content Placeholder 2"/>
          <p:cNvSpPr>
            <a:spLocks noGrp="1"/>
          </p:cNvSpPr>
          <p:nvPr>
            <p:ph idx="1"/>
          </p:nvPr>
        </p:nvSpPr>
        <p:spPr/>
        <p:txBody>
          <a:bodyPr>
            <a:normAutofit lnSpcReduction="10000"/>
          </a:bodyPr>
          <a:lstStyle/>
          <a:p>
            <a:r>
              <a:rPr lang="en-GB" dirty="0" smtClean="0">
                <a:solidFill>
                  <a:schemeClr val="tx1"/>
                </a:solidFill>
              </a:rPr>
              <a:t>People are different. </a:t>
            </a:r>
            <a:r>
              <a:rPr lang="en-GB" sz="1600" dirty="0" smtClean="0">
                <a:solidFill>
                  <a:schemeClr val="tx1"/>
                </a:solidFill>
              </a:rPr>
              <a:t>Interesting?</a:t>
            </a:r>
          </a:p>
          <a:p>
            <a:r>
              <a:rPr lang="en-GB" dirty="0" smtClean="0">
                <a:solidFill>
                  <a:schemeClr val="tx1"/>
                </a:solidFill>
              </a:rPr>
              <a:t>Cultures are different. </a:t>
            </a:r>
            <a:r>
              <a:rPr lang="en-GB" sz="1600" dirty="0">
                <a:solidFill>
                  <a:schemeClr val="tx1"/>
                </a:solidFill>
              </a:rPr>
              <a:t>Interesting?</a:t>
            </a:r>
            <a:endParaRPr lang="en-GB" sz="1600" dirty="0" smtClean="0">
              <a:solidFill>
                <a:schemeClr val="tx1"/>
              </a:solidFill>
            </a:endParaRPr>
          </a:p>
          <a:p>
            <a:r>
              <a:rPr lang="en-GB" dirty="0" smtClean="0">
                <a:solidFill>
                  <a:schemeClr val="tx1"/>
                </a:solidFill>
              </a:rPr>
              <a:t>The more micro you look the more the differences.</a:t>
            </a:r>
          </a:p>
          <a:p>
            <a:r>
              <a:rPr lang="en-GB" dirty="0" smtClean="0">
                <a:solidFill>
                  <a:schemeClr val="tx1"/>
                </a:solidFill>
              </a:rPr>
              <a:t>People have noise in their behaviour but are not completely random.</a:t>
            </a:r>
          </a:p>
          <a:p>
            <a:r>
              <a:rPr lang="en-GB" dirty="0" smtClean="0">
                <a:solidFill>
                  <a:schemeClr val="tx1"/>
                </a:solidFill>
              </a:rPr>
              <a:t>Emotion seems to affect behaviour.</a:t>
            </a:r>
          </a:p>
          <a:p>
            <a:r>
              <a:rPr lang="en-GB" dirty="0" smtClean="0">
                <a:solidFill>
                  <a:schemeClr val="tx1"/>
                </a:solidFill>
              </a:rPr>
              <a:t>The environment seems to affect behaviour. </a:t>
            </a:r>
          </a:p>
          <a:p>
            <a:r>
              <a:rPr lang="en-GB" dirty="0" smtClean="0">
                <a:solidFill>
                  <a:schemeClr val="tx1"/>
                </a:solidFill>
              </a:rPr>
              <a:t>If we are interested in aggregate micro behaviour perhaps these differences cancel out?</a:t>
            </a:r>
          </a:p>
          <a:p>
            <a:r>
              <a:rPr lang="en-GB" dirty="0" smtClean="0">
                <a:solidFill>
                  <a:schemeClr val="tx1"/>
                </a:solidFill>
              </a:rPr>
              <a:t>But the behaviour of the average is not the average of behaviour.</a:t>
            </a:r>
          </a:p>
          <a:p>
            <a:endParaRPr lang="en-GB" dirty="0"/>
          </a:p>
        </p:txBody>
      </p:sp>
    </p:spTree>
    <p:extLst>
      <p:ext uri="{BB962C8B-B14F-4D97-AF65-F5344CB8AC3E}">
        <p14:creationId xmlns:p14="http://schemas.microsoft.com/office/powerpoint/2010/main" val="407160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a:t>
            </a:r>
            <a:r>
              <a:rPr lang="en-GB" dirty="0" smtClean="0"/>
              <a:t>ther experiments</a:t>
            </a:r>
            <a:endParaRPr lang="en-GB" dirty="0"/>
          </a:p>
        </p:txBody>
      </p:sp>
      <p:sp>
        <p:nvSpPr>
          <p:cNvPr id="3" name="Content Placeholder 2"/>
          <p:cNvSpPr>
            <a:spLocks noGrp="1"/>
          </p:cNvSpPr>
          <p:nvPr>
            <p:ph idx="1"/>
          </p:nvPr>
        </p:nvSpPr>
        <p:spPr/>
        <p:txBody>
          <a:bodyPr/>
          <a:lstStyle/>
          <a:p>
            <a:r>
              <a:rPr lang="en-GB" dirty="0" smtClean="0">
                <a:solidFill>
                  <a:schemeClr val="tx1"/>
                </a:solidFill>
              </a:rPr>
              <a:t>I have not mentioned </a:t>
            </a:r>
            <a:r>
              <a:rPr lang="en-GB" i="1" dirty="0" smtClean="0">
                <a:solidFill>
                  <a:schemeClr val="tx1"/>
                </a:solidFill>
              </a:rPr>
              <a:t>Field Experiments</a:t>
            </a:r>
            <a:r>
              <a:rPr lang="en-GB" dirty="0" smtClean="0">
                <a:solidFill>
                  <a:schemeClr val="tx1"/>
                </a:solidFill>
              </a:rPr>
              <a:t> as I do not do them.</a:t>
            </a:r>
          </a:p>
          <a:p>
            <a:r>
              <a:rPr lang="en-GB" dirty="0" smtClean="0">
                <a:solidFill>
                  <a:schemeClr val="tx1"/>
                </a:solidFill>
              </a:rPr>
              <a:t>They are experiments carried out ‘in the field’ with perhaps the subjects not knowing that they are in an experiment.</a:t>
            </a:r>
          </a:p>
          <a:p>
            <a:r>
              <a:rPr lang="en-GB" dirty="0" smtClean="0">
                <a:solidFill>
                  <a:schemeClr val="tx1"/>
                </a:solidFill>
              </a:rPr>
              <a:t>Some experiments are carried out in low-income countries as one can provide higher incentives.</a:t>
            </a:r>
            <a:endParaRPr lang="en-GB" dirty="0">
              <a:solidFill>
                <a:schemeClr val="tx1"/>
              </a:solidFill>
            </a:endParaRPr>
          </a:p>
        </p:txBody>
      </p:sp>
    </p:spTree>
    <p:extLst>
      <p:ext uri="{BB962C8B-B14F-4D97-AF65-F5344CB8AC3E}">
        <p14:creationId xmlns:p14="http://schemas.microsoft.com/office/powerpoint/2010/main" val="292561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non-experimenters say</a:t>
            </a:r>
            <a:endParaRPr lang="en-GB" dirty="0"/>
          </a:p>
        </p:txBody>
      </p:sp>
      <p:sp>
        <p:nvSpPr>
          <p:cNvPr id="3" name="Content Placeholder 2"/>
          <p:cNvSpPr>
            <a:spLocks noGrp="1"/>
          </p:cNvSpPr>
          <p:nvPr>
            <p:ph sz="half" idx="1"/>
          </p:nvPr>
        </p:nvSpPr>
        <p:spPr/>
        <p:txBody>
          <a:bodyPr>
            <a:normAutofit/>
          </a:bodyPr>
          <a:lstStyle/>
          <a:p>
            <a:r>
              <a:rPr lang="en-GB" dirty="0" smtClean="0">
                <a:solidFill>
                  <a:schemeClr val="tx1"/>
                </a:solidFill>
              </a:rPr>
              <a:t>“We know that the theory is true.”</a:t>
            </a:r>
          </a:p>
          <a:p>
            <a:r>
              <a:rPr lang="en-GB" dirty="0" smtClean="0">
                <a:solidFill>
                  <a:schemeClr val="tx1"/>
                </a:solidFill>
              </a:rPr>
              <a:t>Economics is about aggregates not individuals.</a:t>
            </a:r>
          </a:p>
          <a:p>
            <a:r>
              <a:rPr lang="en-GB" dirty="0" smtClean="0">
                <a:solidFill>
                  <a:schemeClr val="tx1"/>
                </a:solidFill>
              </a:rPr>
              <a:t>Your incentives are not large enough.</a:t>
            </a:r>
            <a:endParaRPr lang="en-GB" dirty="0">
              <a:solidFill>
                <a:schemeClr val="tx1"/>
              </a:solidFill>
            </a:endParaRPr>
          </a:p>
          <a:p>
            <a:endParaRPr lang="en-GB" dirty="0" smtClean="0">
              <a:solidFill>
                <a:schemeClr val="tx1"/>
              </a:solidFill>
            </a:endParaRPr>
          </a:p>
          <a:p>
            <a:r>
              <a:rPr lang="en-GB" dirty="0" smtClean="0">
                <a:solidFill>
                  <a:schemeClr val="tx1"/>
                </a:solidFill>
              </a:rPr>
              <a:t>These axiomatic violations cancel out.</a:t>
            </a:r>
            <a:endParaRPr lang="en-GB" dirty="0">
              <a:solidFill>
                <a:schemeClr val="tx1"/>
              </a:solidFill>
            </a:endParaRPr>
          </a:p>
        </p:txBody>
      </p:sp>
      <p:sp>
        <p:nvSpPr>
          <p:cNvPr id="4" name="Content Placeholder 3"/>
          <p:cNvSpPr>
            <a:spLocks noGrp="1"/>
          </p:cNvSpPr>
          <p:nvPr>
            <p:ph sz="half" idx="2"/>
          </p:nvPr>
        </p:nvSpPr>
        <p:spPr/>
        <p:txBody>
          <a:bodyPr>
            <a:normAutofit/>
          </a:bodyPr>
          <a:lstStyle/>
          <a:p>
            <a:r>
              <a:rPr lang="en-GB" dirty="0" smtClean="0">
                <a:solidFill>
                  <a:schemeClr val="tx1"/>
                </a:solidFill>
              </a:rPr>
              <a:t>No comment.</a:t>
            </a:r>
          </a:p>
          <a:p>
            <a:endParaRPr lang="en-GB" dirty="0" smtClean="0">
              <a:solidFill>
                <a:schemeClr val="tx1"/>
              </a:solidFill>
            </a:endParaRPr>
          </a:p>
          <a:p>
            <a:r>
              <a:rPr lang="en-GB" dirty="0" smtClean="0">
                <a:solidFill>
                  <a:schemeClr val="tx1"/>
                </a:solidFill>
              </a:rPr>
              <a:t>Why are your theories about individuals?</a:t>
            </a:r>
          </a:p>
          <a:p>
            <a:pPr marL="114300" indent="0">
              <a:buNone/>
            </a:pPr>
            <a:endParaRPr lang="en-GB" dirty="0">
              <a:solidFill>
                <a:schemeClr val="tx1"/>
              </a:solidFill>
            </a:endParaRPr>
          </a:p>
          <a:p>
            <a:r>
              <a:rPr lang="en-GB" dirty="0" smtClean="0">
                <a:solidFill>
                  <a:schemeClr val="tx1"/>
                </a:solidFill>
              </a:rPr>
              <a:t>We have tested whether their size makes a difference.</a:t>
            </a:r>
            <a:endParaRPr lang="en-GB" dirty="0">
              <a:solidFill>
                <a:schemeClr val="tx1"/>
              </a:solidFill>
            </a:endParaRPr>
          </a:p>
          <a:p>
            <a:r>
              <a:rPr lang="en-GB" dirty="0" smtClean="0">
                <a:solidFill>
                  <a:schemeClr val="tx1"/>
                </a:solidFill>
              </a:rPr>
              <a:t>How do you know?</a:t>
            </a:r>
            <a:endParaRPr lang="en-GB" dirty="0">
              <a:solidFill>
                <a:schemeClr val="tx1"/>
              </a:solidFill>
            </a:endParaRPr>
          </a:p>
        </p:txBody>
      </p:sp>
    </p:spTree>
    <p:extLst>
      <p:ext uri="{BB962C8B-B14F-4D97-AF65-F5344CB8AC3E}">
        <p14:creationId xmlns:p14="http://schemas.microsoft.com/office/powerpoint/2010/main" val="374313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a:p>
          <a:p>
            <a:r>
              <a:rPr lang="en-GB" dirty="0" smtClean="0">
                <a:solidFill>
                  <a:schemeClr val="tx1"/>
                </a:solidFill>
              </a:rPr>
              <a:t>Many thanks for listening.</a:t>
            </a:r>
          </a:p>
          <a:p>
            <a:r>
              <a:rPr lang="en-GB" dirty="0" smtClean="0">
                <a:solidFill>
                  <a:schemeClr val="tx1"/>
                </a:solidFill>
              </a:rPr>
              <a:t>My thanks to FLAME University for inviting me to give this presentation.</a:t>
            </a:r>
          </a:p>
          <a:p>
            <a:r>
              <a:rPr lang="en-GB" dirty="0" smtClean="0">
                <a:solidFill>
                  <a:schemeClr val="tx1"/>
                </a:solidFill>
              </a:rPr>
              <a:t>I would be happy to answer any questions, either now or in the future.</a:t>
            </a:r>
          </a:p>
          <a:p>
            <a:endParaRPr lang="en-GB" dirty="0" smtClean="0">
              <a:solidFill>
                <a:schemeClr val="tx1"/>
              </a:solidFill>
            </a:endParaRPr>
          </a:p>
          <a:p>
            <a:r>
              <a:rPr lang="en-GB" dirty="0" smtClean="0">
                <a:solidFill>
                  <a:schemeClr val="tx1"/>
                </a:solidFill>
              </a:rPr>
              <a:t>Please send any messages to me at john.hey@york.ac.uk</a:t>
            </a:r>
            <a:endParaRPr lang="en-GB" dirty="0">
              <a:solidFill>
                <a:schemeClr val="tx1"/>
              </a:solidFill>
            </a:endParaRPr>
          </a:p>
        </p:txBody>
      </p:sp>
    </p:spTree>
    <p:extLst>
      <p:ext uri="{BB962C8B-B14F-4D97-AF65-F5344CB8AC3E}">
        <p14:creationId xmlns:p14="http://schemas.microsoft.com/office/powerpoint/2010/main" val="320091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first question for you</a:t>
            </a:r>
            <a:endParaRPr lang="en-GB" dirty="0"/>
          </a:p>
        </p:txBody>
      </p:sp>
      <p:sp>
        <p:nvSpPr>
          <p:cNvPr id="3" name="Content Placeholder 2"/>
          <p:cNvSpPr>
            <a:spLocks noGrp="1"/>
          </p:cNvSpPr>
          <p:nvPr>
            <p:ph idx="1"/>
          </p:nvPr>
        </p:nvSpPr>
        <p:spPr/>
        <p:txBody>
          <a:bodyPr/>
          <a:lstStyle/>
          <a:p>
            <a:pPr marL="400050" indent="-285750"/>
            <a:r>
              <a:rPr lang="en-US" dirty="0"/>
              <a:t>What would you think about a scientist who wants to test the efficiency of a </a:t>
            </a:r>
            <a:r>
              <a:rPr lang="en-US" dirty="0" smtClean="0"/>
              <a:t>drug</a:t>
            </a:r>
          </a:p>
          <a:p>
            <a:pPr marL="400050" indent="-285750"/>
            <a:r>
              <a:rPr lang="en-US" dirty="0" smtClean="0"/>
              <a:t>who </a:t>
            </a:r>
            <a:r>
              <a:rPr lang="en-US" dirty="0"/>
              <a:t>collects data on the sale of the drug (in some town or region or country) and data on the incidence of the problem that the drug is supposed to cure (in that town or region or country), </a:t>
            </a:r>
            <a:endParaRPr lang="en-US" dirty="0" smtClean="0"/>
          </a:p>
          <a:p>
            <a:pPr marL="400050" indent="-285750"/>
            <a:r>
              <a:rPr lang="en-US" dirty="0" smtClean="0"/>
              <a:t>and statistically looks at the relationship between  </a:t>
            </a:r>
            <a:r>
              <a:rPr lang="en-US" dirty="0"/>
              <a:t>the </a:t>
            </a:r>
            <a:r>
              <a:rPr lang="en-US" dirty="0" smtClean="0"/>
              <a:t>latter and </a:t>
            </a:r>
            <a:r>
              <a:rPr lang="en-US" dirty="0"/>
              <a:t>the former?</a:t>
            </a:r>
            <a:endParaRPr lang="en-GB" dirty="0"/>
          </a:p>
          <a:p>
            <a:endParaRPr lang="en-GB" dirty="0"/>
          </a:p>
        </p:txBody>
      </p:sp>
    </p:spTree>
    <p:extLst>
      <p:ext uri="{BB962C8B-B14F-4D97-AF65-F5344CB8AC3E}">
        <p14:creationId xmlns:p14="http://schemas.microsoft.com/office/powerpoint/2010/main" val="28241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second question for you</a:t>
            </a:r>
            <a:endParaRPr lang="en-GB" dirty="0"/>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a new brand of tyres is safer than the old </a:t>
            </a:r>
            <a:r>
              <a:rPr lang="en-US" dirty="0" smtClean="0"/>
              <a:t>one</a:t>
            </a:r>
          </a:p>
          <a:p>
            <a:pPr marL="400050" indent="-285750"/>
            <a:r>
              <a:rPr lang="en-US" dirty="0" smtClean="0"/>
              <a:t>who </a:t>
            </a:r>
            <a:r>
              <a:rPr lang="en-US" dirty="0"/>
              <a:t>collects data on the sales of the tyre (in some town or region or country) and data on motor accidents (in that town or region or country) </a:t>
            </a:r>
            <a:endParaRPr lang="en-US" dirty="0" smtClean="0"/>
          </a:p>
          <a:p>
            <a:pPr marL="400050" indent="-285750"/>
            <a:r>
              <a:rPr lang="en-US" dirty="0" smtClean="0"/>
              <a:t>and </a:t>
            </a:r>
            <a:r>
              <a:rPr lang="en-US" dirty="0"/>
              <a:t>statistically looks at the relationship between  the latter </a:t>
            </a:r>
            <a:r>
              <a:rPr lang="en-US" dirty="0" smtClean="0"/>
              <a:t>and </a:t>
            </a:r>
            <a:r>
              <a:rPr lang="en-US" dirty="0"/>
              <a:t>the former?</a:t>
            </a:r>
            <a:endParaRPr lang="en-GB" dirty="0"/>
          </a:p>
          <a:p>
            <a:endParaRPr lang="en-GB" dirty="0"/>
          </a:p>
          <a:p>
            <a:endParaRPr lang="en-GB" dirty="0"/>
          </a:p>
        </p:txBody>
      </p:sp>
    </p:spTree>
    <p:extLst>
      <p:ext uri="{BB962C8B-B14F-4D97-AF65-F5344CB8AC3E}">
        <p14:creationId xmlns:p14="http://schemas.microsoft.com/office/powerpoint/2010/main" val="67550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final question</a:t>
            </a:r>
            <a:endParaRPr lang="en-GB" dirty="0"/>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raising interest rates increases </a:t>
            </a:r>
            <a:r>
              <a:rPr lang="en-US" dirty="0" smtClean="0"/>
              <a:t>saving</a:t>
            </a:r>
          </a:p>
          <a:p>
            <a:pPr marL="400050" indent="-285750"/>
            <a:r>
              <a:rPr lang="en-US" dirty="0" smtClean="0"/>
              <a:t>who </a:t>
            </a:r>
            <a:r>
              <a:rPr lang="en-US" dirty="0"/>
              <a:t>collects data on interest rates over time in some country and saving in that country, </a:t>
            </a:r>
            <a:endParaRPr lang="en-US" dirty="0" smtClean="0"/>
          </a:p>
          <a:p>
            <a:pPr marL="400050" indent="-285750"/>
            <a:r>
              <a:rPr lang="en-US" dirty="0" smtClean="0"/>
              <a:t>and </a:t>
            </a:r>
            <a:r>
              <a:rPr lang="en-US" dirty="0"/>
              <a:t>statistically looks at the relationship between  the latter </a:t>
            </a:r>
            <a:r>
              <a:rPr lang="en-US" dirty="0" smtClean="0"/>
              <a:t>and </a:t>
            </a:r>
            <a:r>
              <a:rPr lang="en-US" dirty="0"/>
              <a:t>the former?</a:t>
            </a:r>
            <a:endParaRPr lang="en-GB" dirty="0"/>
          </a:p>
          <a:p>
            <a:pPr marL="114300" lvl="0" indent="0">
              <a:buNone/>
            </a:pPr>
            <a:endParaRPr lang="en-GB" dirty="0"/>
          </a:p>
          <a:p>
            <a:endParaRPr lang="en-GB" dirty="0"/>
          </a:p>
        </p:txBody>
      </p:sp>
    </p:spTree>
    <p:extLst>
      <p:ext uri="{BB962C8B-B14F-4D97-AF65-F5344CB8AC3E}">
        <p14:creationId xmlns:p14="http://schemas.microsoft.com/office/powerpoint/2010/main" val="37148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answers in each case?</a:t>
            </a:r>
            <a:endParaRPr lang="en-GB" dirty="0"/>
          </a:p>
        </p:txBody>
      </p:sp>
      <p:sp>
        <p:nvSpPr>
          <p:cNvPr id="3" name="Content Placeholder 2"/>
          <p:cNvSpPr>
            <a:spLocks noGrp="1"/>
          </p:cNvSpPr>
          <p:nvPr>
            <p:ph idx="1"/>
          </p:nvPr>
        </p:nvSpPr>
        <p:spPr/>
        <p:txBody>
          <a:bodyPr>
            <a:normAutofit/>
          </a:bodyPr>
          <a:lstStyle/>
          <a:p>
            <a:r>
              <a:rPr lang="en-GB" dirty="0" smtClean="0"/>
              <a:t>We would not be impressed.</a:t>
            </a:r>
          </a:p>
          <a:p>
            <a:endParaRPr lang="en-GB" dirty="0"/>
          </a:p>
          <a:p>
            <a:r>
              <a:rPr lang="en-GB" dirty="0" smtClean="0"/>
              <a:t>One problem is that there are many other factors which may affect the relationship.</a:t>
            </a:r>
            <a:endParaRPr lang="en-GB" dirty="0"/>
          </a:p>
          <a:p>
            <a:r>
              <a:rPr lang="en-GB" dirty="0" smtClean="0"/>
              <a:t>In the first two cases the scientist would conduct a laboratory experiment.</a:t>
            </a:r>
          </a:p>
          <a:p>
            <a:r>
              <a:rPr lang="en-GB" dirty="0" smtClean="0"/>
              <a:t>Keeping all other factors (not of interest) fixed.</a:t>
            </a:r>
          </a:p>
          <a:p>
            <a:pPr marL="114300" indent="0">
              <a:buNone/>
            </a:pPr>
            <a:endParaRPr lang="en-GB" dirty="0"/>
          </a:p>
          <a:p>
            <a:r>
              <a:rPr lang="en-GB" dirty="0" smtClean="0"/>
              <a:t>Why cannot economists do the same?</a:t>
            </a:r>
            <a:endParaRPr lang="en-GB" dirty="0"/>
          </a:p>
          <a:p>
            <a:r>
              <a:rPr lang="en-GB" dirty="0" smtClean="0"/>
              <a:t>Well, experimental economists do.</a:t>
            </a:r>
            <a:endParaRPr lang="en-GB" dirty="0"/>
          </a:p>
        </p:txBody>
      </p:sp>
    </p:spTree>
    <p:extLst>
      <p:ext uri="{BB962C8B-B14F-4D97-AF65-F5344CB8AC3E}">
        <p14:creationId xmlns:p14="http://schemas.microsoft.com/office/powerpoint/2010/main" val="42101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13153</TotalTime>
  <Words>3176</Words>
  <Application>Microsoft Office PowerPoint</Application>
  <PresentationFormat>On-screen Show (4:3)</PresentationFormat>
  <Paragraphs>390</Paragraphs>
  <Slides>57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Trebuchet MS</vt:lpstr>
      <vt:lpstr>Wingdings 3</vt:lpstr>
      <vt:lpstr>Facet</vt:lpstr>
      <vt:lpstr>An Introduction to Experimental Economics</vt:lpstr>
      <vt:lpstr>Information</vt:lpstr>
      <vt:lpstr>Experimental Economics and Behavioural Economics</vt:lpstr>
      <vt:lpstr>Preamble</vt:lpstr>
      <vt:lpstr>Overview</vt:lpstr>
      <vt:lpstr>A first question for you</vt:lpstr>
      <vt:lpstr>A second question for you</vt:lpstr>
      <vt:lpstr>A final question</vt:lpstr>
      <vt:lpstr>The answers in each case?</vt:lpstr>
      <vt:lpstr>Economics</vt:lpstr>
      <vt:lpstr>Experimental economists’ claims</vt:lpstr>
      <vt:lpstr>“Equilibrium” A familiar text-book figure</vt:lpstr>
      <vt:lpstr>“Comparative statics” A familiar text-book exercise</vt:lpstr>
      <vt:lpstr>What does the theory say?</vt:lpstr>
      <vt:lpstr>So why not see what happens?</vt:lpstr>
      <vt:lpstr>How we set up a market experiment</vt:lpstr>
      <vt:lpstr>Demanders</vt:lpstr>
      <vt:lpstr>Demand curve of this demander</vt:lpstr>
      <vt:lpstr>Aggregate demand curve</vt:lpstr>
      <vt:lpstr>Inducing subjects to act as demanders</vt:lpstr>
      <vt:lpstr>Suppliers</vt:lpstr>
      <vt:lpstr>Supply curve of this supplier</vt:lpstr>
      <vt:lpstr>Aggregate supply curve</vt:lpstr>
      <vt:lpstr>Inducing subjects to act as suppliers</vt:lpstr>
      <vt:lpstr>The market</vt:lpstr>
      <vt:lpstr>Who trades?</vt:lpstr>
      <vt:lpstr>Trading mechanisms?</vt:lpstr>
      <vt:lpstr>Double auction</vt:lpstr>
      <vt:lpstr>The classic example from smith 1962</vt:lpstr>
      <vt:lpstr>What happened in period 1?</vt:lpstr>
      <vt:lpstr>What happened in period 2?</vt:lpstr>
      <vt:lpstr>What happened in period 3?</vt:lpstr>
      <vt:lpstr>What happened in period 4?</vt:lpstr>
      <vt:lpstr>What happened in period 5?</vt:lpstr>
      <vt:lpstr>The theorists are vindicated!</vt:lpstr>
      <vt:lpstr>What happened</vt:lpstr>
      <vt:lpstr>Game theory</vt:lpstr>
      <vt:lpstr>Setting up an experiment to test the equilibrium of a game</vt:lpstr>
      <vt:lpstr>Setting up a test of Game Theory (2-person game)</vt:lpstr>
      <vt:lpstr>That was a symmetric game</vt:lpstr>
      <vt:lpstr>But…</vt:lpstr>
      <vt:lpstr>What does this tell us?</vt:lpstr>
      <vt:lpstr> a sequential-play game</vt:lpstr>
      <vt:lpstr>Axioms</vt:lpstr>
      <vt:lpstr>Now a test</vt:lpstr>
      <vt:lpstr>This is the Allais ‘paradox’</vt:lpstr>
      <vt:lpstr>Dynamic choice</vt:lpstr>
      <vt:lpstr>PowerPoint Presentation</vt:lpstr>
      <vt:lpstr>The Experimental Design</vt:lpstr>
      <vt:lpstr>The Second Nodes</vt:lpstr>
      <vt:lpstr>What the experiment shows</vt:lpstr>
      <vt:lpstr>Savings</vt:lpstr>
      <vt:lpstr>So what have we learnt?</vt:lpstr>
      <vt:lpstr>What has been learnt elsewhere?</vt:lpstr>
      <vt:lpstr>Other experiments</vt:lpstr>
      <vt:lpstr>What non-experimenters say</vt:lpstr>
      <vt:lpstr>The end</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472</cp:revision>
  <cp:lastPrinted>2014-11-04T10:15:31Z</cp:lastPrinted>
  <dcterms:created xsi:type="dcterms:W3CDTF">2014-08-07T15:33:59Z</dcterms:created>
  <dcterms:modified xsi:type="dcterms:W3CDTF">2022-09-19T04:28:08Z</dcterms:modified>
</cp:coreProperties>
</file>